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47"/>
  </p:notesMasterIdLst>
  <p:handoutMasterIdLst>
    <p:handoutMasterId r:id="rId48"/>
  </p:handoutMasterIdLst>
  <p:sldIdLst>
    <p:sldId id="281" r:id="rId5"/>
    <p:sldId id="258" r:id="rId6"/>
    <p:sldId id="282" r:id="rId7"/>
    <p:sldId id="287" r:id="rId8"/>
    <p:sldId id="283" r:id="rId9"/>
    <p:sldId id="285" r:id="rId10"/>
    <p:sldId id="288" r:id="rId11"/>
    <p:sldId id="260" r:id="rId12"/>
    <p:sldId id="259" r:id="rId13"/>
    <p:sldId id="292" r:id="rId14"/>
    <p:sldId id="286" r:id="rId15"/>
    <p:sldId id="289" r:id="rId16"/>
    <p:sldId id="290" r:id="rId17"/>
    <p:sldId id="291" r:id="rId18"/>
    <p:sldId id="294" r:id="rId19"/>
    <p:sldId id="295" r:id="rId20"/>
    <p:sldId id="297" r:id="rId21"/>
    <p:sldId id="298" r:id="rId22"/>
    <p:sldId id="299" r:id="rId23"/>
    <p:sldId id="300" r:id="rId24"/>
    <p:sldId id="301" r:id="rId25"/>
    <p:sldId id="303" r:id="rId26"/>
    <p:sldId id="302" r:id="rId27"/>
    <p:sldId id="304" r:id="rId28"/>
    <p:sldId id="305" r:id="rId29"/>
    <p:sldId id="306" r:id="rId30"/>
    <p:sldId id="307" r:id="rId31"/>
    <p:sldId id="308" r:id="rId32"/>
    <p:sldId id="309" r:id="rId33"/>
    <p:sldId id="310" r:id="rId34"/>
    <p:sldId id="313" r:id="rId35"/>
    <p:sldId id="316" r:id="rId36"/>
    <p:sldId id="315" r:id="rId37"/>
    <p:sldId id="314" r:id="rId38"/>
    <p:sldId id="318" r:id="rId39"/>
    <p:sldId id="319" r:id="rId40"/>
    <p:sldId id="322" r:id="rId41"/>
    <p:sldId id="323" r:id="rId42"/>
    <p:sldId id="311" r:id="rId43"/>
    <p:sldId id="312" r:id="rId44"/>
    <p:sldId id="317" r:id="rId45"/>
    <p:sldId id="268" r:id="rId46"/>
  </p:sldIdLst>
  <p:sldSz cx="12192000" cy="6858000"/>
  <p:notesSz cx="6858000" cy="9144000"/>
  <p:defaultTextStyle>
    <a:defPPr rtl="0">
      <a:defRPr lang="ru-RU"/>
    </a:defPPr>
    <a:lvl1pPr marL="0" algn="l" defTabSz="457200" rtl="0" eaLnBrk="1" latinLnBrk="0" hangingPunct="1">
      <a:defRPr lang="ru-RU" sz="1800" kern="1200">
        <a:solidFill>
          <a:schemeClr val="tx1"/>
        </a:solidFill>
        <a:latin typeface="+mn-lt"/>
        <a:ea typeface="+mn-ea"/>
        <a:cs typeface="+mn-cs"/>
      </a:defRPr>
    </a:lvl1pPr>
    <a:lvl2pPr marL="457200" algn="l" defTabSz="457200" rtl="0" eaLnBrk="1" latinLnBrk="0" hangingPunct="1">
      <a:defRPr lang="ru-RU" sz="1800" kern="1200">
        <a:solidFill>
          <a:schemeClr val="tx1"/>
        </a:solidFill>
        <a:latin typeface="+mn-lt"/>
        <a:ea typeface="+mn-ea"/>
        <a:cs typeface="+mn-cs"/>
      </a:defRPr>
    </a:lvl2pPr>
    <a:lvl3pPr marL="914400" algn="l" defTabSz="457200" rtl="0" eaLnBrk="1" latinLnBrk="0" hangingPunct="1">
      <a:defRPr lang="ru-RU" sz="1800" kern="1200">
        <a:solidFill>
          <a:schemeClr val="tx1"/>
        </a:solidFill>
        <a:latin typeface="+mn-lt"/>
        <a:ea typeface="+mn-ea"/>
        <a:cs typeface="+mn-cs"/>
      </a:defRPr>
    </a:lvl3pPr>
    <a:lvl4pPr marL="1371600" algn="l" defTabSz="457200" rtl="0" eaLnBrk="1" latinLnBrk="0" hangingPunct="1">
      <a:defRPr lang="ru-RU" sz="1800" kern="1200">
        <a:solidFill>
          <a:schemeClr val="tx1"/>
        </a:solidFill>
        <a:latin typeface="+mn-lt"/>
        <a:ea typeface="+mn-ea"/>
        <a:cs typeface="+mn-cs"/>
      </a:defRPr>
    </a:lvl4pPr>
    <a:lvl5pPr marL="1828800" algn="l" defTabSz="457200" rtl="0" eaLnBrk="1" latinLnBrk="0" hangingPunct="1">
      <a:defRPr lang="ru-RU" sz="1800" kern="1200">
        <a:solidFill>
          <a:schemeClr val="tx1"/>
        </a:solidFill>
        <a:latin typeface="+mn-lt"/>
        <a:ea typeface="+mn-ea"/>
        <a:cs typeface="+mn-cs"/>
      </a:defRPr>
    </a:lvl5pPr>
    <a:lvl6pPr marL="2286000" algn="l" defTabSz="457200" rtl="0" eaLnBrk="1" latinLnBrk="0" hangingPunct="1">
      <a:defRPr lang="ru-RU" sz="1800" kern="1200">
        <a:solidFill>
          <a:schemeClr val="tx1"/>
        </a:solidFill>
        <a:latin typeface="+mn-lt"/>
        <a:ea typeface="+mn-ea"/>
        <a:cs typeface="+mn-cs"/>
      </a:defRPr>
    </a:lvl6pPr>
    <a:lvl7pPr marL="2743200" algn="l" defTabSz="457200" rtl="0" eaLnBrk="1" latinLnBrk="0" hangingPunct="1">
      <a:defRPr lang="ru-RU" sz="1800" kern="1200">
        <a:solidFill>
          <a:schemeClr val="tx1"/>
        </a:solidFill>
        <a:latin typeface="+mn-lt"/>
        <a:ea typeface="+mn-ea"/>
        <a:cs typeface="+mn-cs"/>
      </a:defRPr>
    </a:lvl7pPr>
    <a:lvl8pPr marL="3200400" algn="l" defTabSz="457200" rtl="0" eaLnBrk="1" latinLnBrk="0" hangingPunct="1">
      <a:defRPr lang="ru-RU" sz="1800" kern="1200">
        <a:solidFill>
          <a:schemeClr val="tx1"/>
        </a:solidFill>
        <a:latin typeface="+mn-lt"/>
        <a:ea typeface="+mn-ea"/>
        <a:cs typeface="+mn-cs"/>
      </a:defRPr>
    </a:lvl8pPr>
    <a:lvl9pPr marL="3657600" algn="l" defTabSz="457200" rtl="0" eaLnBrk="1" latinLnBrk="0" hangingPunct="1">
      <a:defRPr lang="ru-RU"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9" autoAdjust="0"/>
    <p:restoredTop sz="94648" autoAdjust="0"/>
  </p:normalViewPr>
  <p:slideViewPr>
    <p:cSldViewPr snapToGrid="0">
      <p:cViewPr varScale="1">
        <p:scale>
          <a:sx n="105" d="100"/>
          <a:sy n="105" d="100"/>
        </p:scale>
        <p:origin x="774" y="96"/>
      </p:cViewPr>
      <p:guideLst/>
    </p:cSldViewPr>
  </p:slideViewPr>
  <p:outlineViewPr>
    <p:cViewPr>
      <p:scale>
        <a:sx n="33" d="100"/>
        <a:sy n="33" d="100"/>
      </p:scale>
      <p:origin x="0" y="-7056"/>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106" d="100"/>
          <a:sy n="106" d="100"/>
        </p:scale>
        <p:origin x="4134" y="13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kako\&#1058;&#1077;&#1089;&#1090;&#1086;&#1074;&#1086;&#1077;%20&#1079;&#1072;&#1076;&#1072;&#1085;&#1080;&#1077;%20&#1052;&#1072;&#1082;&#1089;&#1080;&#1073;&#1080;&#1090;&#1089;&#1086;&#1083;&#1102;&#1096;&#1077;&#1085;\&#1055;&#1088;&#1077;&#1079;&#1077;&#1085;&#1090;&#1072;&#1094;&#1080;&#1103;\&#1055;&#1086;&#1076;&#1075;&#1086;&#1090;&#1086;&#1074;&#1082;&#1072;%20&#1082;%20&#1087;&#1088;&#1077;&#1079;&#1077;&#1085;&#1090;&#1072;&#1094;&#1080;&#1080;.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bg1">
                  <a:lumMod val="95000"/>
                  <a:lumOff val="5000"/>
                </a:schemeClr>
              </a:solidFill>
              <a:latin typeface="+mn-lt"/>
              <a:ea typeface="+mn-ea"/>
              <a:cs typeface="+mn-cs"/>
            </a:defRPr>
          </a:pPr>
          <a:endParaRPr lang="LID4096"/>
        </a:p>
      </c:txPr>
    </c:title>
    <c:autoTitleDeleted val="0"/>
    <c:plotArea>
      <c:layout/>
      <c:barChart>
        <c:barDir val="col"/>
        <c:grouping val="clustered"/>
        <c:varyColors val="0"/>
        <c:ser>
          <c:idx val="0"/>
          <c:order val="0"/>
          <c:tx>
            <c:strRef>
              <c:f>Лист1!$C$1</c:f>
              <c:strCache>
                <c:ptCount val="1"/>
                <c:pt idx="0">
                  <c:v>Accuracy</c:v>
                </c:pt>
              </c:strCache>
            </c:strRef>
          </c:tx>
          <c:spPr>
            <a:solidFill>
              <a:schemeClr val="dk1">
                <a:tint val="88500"/>
              </a:schemeClr>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bg1">
                        <a:lumMod val="95000"/>
                        <a:lumOff val="5000"/>
                      </a:schemeClr>
                    </a:solidFill>
                    <a:latin typeface="+mn-lt"/>
                    <a:ea typeface="+mn-ea"/>
                    <a:cs typeface="+mn-cs"/>
                  </a:defRPr>
                </a:pPr>
                <a:endParaRPr lang="LID4096"/>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Лист1!$B$2:$B$10</c:f>
              <c:strCache>
                <c:ptCount val="9"/>
                <c:pt idx="0">
                  <c:v>Logistic regression</c:v>
                </c:pt>
                <c:pt idx="1">
                  <c:v>Support Vector Machine</c:v>
                </c:pt>
                <c:pt idx="2">
                  <c:v>K-nearest neighboors</c:v>
                </c:pt>
                <c:pt idx="3">
                  <c:v>Random Forest</c:v>
                </c:pt>
                <c:pt idx="4">
                  <c:v>XGBoost</c:v>
                </c:pt>
                <c:pt idx="5">
                  <c:v>Random Forest(30 полей)</c:v>
                </c:pt>
                <c:pt idx="6">
                  <c:v>XGBoost (30 полей)</c:v>
                </c:pt>
                <c:pt idx="7">
                  <c:v>Обученная DL-модель</c:v>
                </c:pt>
                <c:pt idx="8">
                  <c:v>Настроенный XGBoost</c:v>
                </c:pt>
              </c:strCache>
            </c:strRef>
          </c:cat>
          <c:val>
            <c:numRef>
              <c:f>Лист1!$C$2:$C$10</c:f>
              <c:numCache>
                <c:formatCode>0.000</c:formatCode>
                <c:ptCount val="9"/>
                <c:pt idx="0">
                  <c:v>0.48729499999999998</c:v>
                </c:pt>
                <c:pt idx="1">
                  <c:v>0.50517900000000004</c:v>
                </c:pt>
                <c:pt idx="2">
                  <c:v>0.47203400000000001</c:v>
                </c:pt>
                <c:pt idx="3">
                  <c:v>0.50366</c:v>
                </c:pt>
                <c:pt idx="4">
                  <c:v>0.53452599999999995</c:v>
                </c:pt>
                <c:pt idx="5">
                  <c:v>0.51822999999999997</c:v>
                </c:pt>
                <c:pt idx="6">
                  <c:v>0.55171899999999996</c:v>
                </c:pt>
                <c:pt idx="7">
                  <c:v>0.53645900000000002</c:v>
                </c:pt>
                <c:pt idx="8">
                  <c:v>0.51042600000000005</c:v>
                </c:pt>
              </c:numCache>
            </c:numRef>
          </c:val>
          <c:extLst>
            <c:ext xmlns:c16="http://schemas.microsoft.com/office/drawing/2014/chart" uri="{C3380CC4-5D6E-409C-BE32-E72D297353CC}">
              <c16:uniqueId val="{00000000-9ABC-4683-A1F2-793871044242}"/>
            </c:ext>
          </c:extLst>
        </c:ser>
        <c:dLbls>
          <c:dLblPos val="outEnd"/>
          <c:showLegendKey val="0"/>
          <c:showVal val="1"/>
          <c:showCatName val="0"/>
          <c:showSerName val="0"/>
          <c:showPercent val="0"/>
          <c:showBubbleSize val="0"/>
        </c:dLbls>
        <c:gapWidth val="444"/>
        <c:overlap val="-90"/>
        <c:axId val="1134731168"/>
        <c:axId val="1134733088"/>
      </c:barChart>
      <c:catAx>
        <c:axId val="113473116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500" b="0" i="0" u="none" strike="noStrike" kern="1200" cap="all" spc="120" normalizeH="0" baseline="0">
                <a:solidFill>
                  <a:schemeClr val="bg1">
                    <a:lumMod val="95000"/>
                    <a:lumOff val="5000"/>
                  </a:schemeClr>
                </a:solidFill>
                <a:latin typeface="+mn-lt"/>
                <a:ea typeface="+mn-ea"/>
                <a:cs typeface="+mn-cs"/>
              </a:defRPr>
            </a:pPr>
            <a:endParaRPr lang="LID4096"/>
          </a:p>
        </c:txPr>
        <c:crossAx val="1134733088"/>
        <c:crosses val="autoZero"/>
        <c:auto val="1"/>
        <c:lblAlgn val="ctr"/>
        <c:lblOffset val="100"/>
        <c:noMultiLvlLbl val="0"/>
      </c:catAx>
      <c:valAx>
        <c:axId val="1134733088"/>
        <c:scaling>
          <c:orientation val="minMax"/>
        </c:scaling>
        <c:delete val="1"/>
        <c:axPos val="l"/>
        <c:numFmt formatCode="0.000" sourceLinked="1"/>
        <c:majorTickMark val="none"/>
        <c:minorTickMark val="none"/>
        <c:tickLblPos val="nextTo"/>
        <c:crossAx val="1134731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lumMod val="95000"/>
              <a:lumOff val="5000"/>
            </a:schemeClr>
          </a:solidFill>
        </a:defRPr>
      </a:pPr>
      <a:endParaRPr lang="LID4096"/>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id="{0D802E2C-B7D8-04C8-C240-1A3E4E91E1F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ru-RU" sz="1200"/>
            </a:lvl1pPr>
          </a:lstStyle>
          <a:p>
            <a:pPr rtl="0"/>
            <a:endParaRPr lang="ru-RU" dirty="0"/>
          </a:p>
        </p:txBody>
      </p:sp>
      <p:sp>
        <p:nvSpPr>
          <p:cNvPr id="3" name="Дата 2">
            <a:extLst>
              <a:ext uri="{FF2B5EF4-FFF2-40B4-BE49-F238E27FC236}">
                <a16:creationId xmlns:a16="http://schemas.microsoft.com/office/drawing/2014/main" id="{46171AFC-D318-FD5E-08E7-6BAF47EACD7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lang="ru-RU" sz="1200"/>
            </a:lvl1pPr>
          </a:lstStyle>
          <a:p>
            <a:pPr rtl="0"/>
            <a:fld id="{AF5CA9B3-7F4F-4A4D-9632-82479A1CD351}" type="datetimeFigureOut">
              <a:rPr lang="ru-RU" smtClean="0"/>
              <a:t>07.04.2025</a:t>
            </a:fld>
            <a:endParaRPr lang="ru-RU" dirty="0"/>
          </a:p>
        </p:txBody>
      </p:sp>
      <p:sp>
        <p:nvSpPr>
          <p:cNvPr id="4" name="Нижний колонтитул 3">
            <a:extLst>
              <a:ext uri="{FF2B5EF4-FFF2-40B4-BE49-F238E27FC236}">
                <a16:creationId xmlns:a16="http://schemas.microsoft.com/office/drawing/2014/main" id="{9611FBEE-E86F-B722-5F1D-3ACBA8E486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lang="ru-RU" sz="1200"/>
            </a:lvl1pPr>
          </a:lstStyle>
          <a:p>
            <a:pPr rtl="0"/>
            <a:endParaRPr lang="ru-RU" dirty="0"/>
          </a:p>
        </p:txBody>
      </p:sp>
      <p:sp>
        <p:nvSpPr>
          <p:cNvPr id="5" name="Номер слайда 4">
            <a:extLst>
              <a:ext uri="{FF2B5EF4-FFF2-40B4-BE49-F238E27FC236}">
                <a16:creationId xmlns:a16="http://schemas.microsoft.com/office/drawing/2014/main" id="{A3672E68-1D54-CEDB-2E8C-3CA510A906C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lang="ru-RU" sz="1200"/>
            </a:lvl1pPr>
          </a:lstStyle>
          <a:p>
            <a:pPr rtl="0"/>
            <a:fld id="{C805CF68-C9C2-4072-AAE6-9B71EFC0ED0B}" type="slidenum">
              <a:rPr lang="ru-RU" smtClean="0"/>
              <a:t>‹#›</a:t>
            </a:fld>
            <a:endParaRPr lang="ru-RU" dirty="0"/>
          </a:p>
        </p:txBody>
      </p:sp>
    </p:spTree>
    <p:extLst>
      <p:ext uri="{BB962C8B-B14F-4D97-AF65-F5344CB8AC3E}">
        <p14:creationId xmlns:p14="http://schemas.microsoft.com/office/powerpoint/2010/main" val="4290284279"/>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ru-RU" sz="1200"/>
            </a:lvl1pPr>
          </a:lstStyle>
          <a:p>
            <a:pPr rtl="0"/>
            <a:endParaRPr lang="ru-RU" dirty="0"/>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ru-RU" sz="1200"/>
            </a:lvl1pPr>
          </a:lstStyle>
          <a:p>
            <a:pPr rtl="0"/>
            <a:fld id="{04D7D6A3-58FC-498D-8FCC-F158510A9658}" type="datetimeFigureOut">
              <a:rPr lang="ru-RU" smtClean="0"/>
              <a:t>07.04.2025</a:t>
            </a:fld>
            <a:endParaRPr lang="ru-RU" dirty="0"/>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ru-RU"/>
            </a:defPPr>
          </a:lstStyle>
          <a:p>
            <a:pPr rtl="0"/>
            <a:endParaRPr lang="ru-RU" dirty="0"/>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ru-RU"/>
            </a:defPPr>
          </a:lstStyle>
          <a:p>
            <a:pPr lvl="0" rtl="0"/>
            <a:r>
              <a:rPr lang="ru-RU"/>
              <a:t>Щелкните, чтобы изменить стили текста образца слайда</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ru-RU" sz="1200"/>
            </a:lvl1pPr>
          </a:lstStyle>
          <a:p>
            <a:pPr rtl="0"/>
            <a:endParaRPr lang="ru-RU" dirty="0"/>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ru-RU" sz="1200"/>
            </a:lvl1pPr>
          </a:lstStyle>
          <a:p>
            <a:pPr rtl="0"/>
            <a:fld id="{2CADD3C7-09A3-4FAE-BEB8-19FEF1926070}" type="slidenum">
              <a:rPr lang="ru-RU" smtClean="0"/>
              <a:t>‹#›</a:t>
            </a:fld>
            <a:endParaRPr lang="ru-RU" dirty="0"/>
          </a:p>
        </p:txBody>
      </p:sp>
    </p:spTree>
    <p:extLst>
      <p:ext uri="{BB962C8B-B14F-4D97-AF65-F5344CB8AC3E}">
        <p14:creationId xmlns:p14="http://schemas.microsoft.com/office/powerpoint/2010/main" val="19342637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lang="ru-RU" sz="1200" kern="1200">
        <a:solidFill>
          <a:schemeClr val="tx1"/>
        </a:solidFill>
        <a:latin typeface="+mn-lt"/>
        <a:ea typeface="+mn-ea"/>
        <a:cs typeface="+mn-cs"/>
      </a:defRPr>
    </a:lvl1pPr>
    <a:lvl2pPr marL="457200" algn="l" defTabSz="914400" rtl="0" eaLnBrk="1" latinLnBrk="0" hangingPunct="1">
      <a:defRPr lang="ru-RU" sz="1200" kern="1200">
        <a:solidFill>
          <a:schemeClr val="tx1"/>
        </a:solidFill>
        <a:latin typeface="+mn-lt"/>
        <a:ea typeface="+mn-ea"/>
        <a:cs typeface="+mn-cs"/>
      </a:defRPr>
    </a:lvl2pPr>
    <a:lvl3pPr marL="914400" algn="l" defTabSz="914400" rtl="0" eaLnBrk="1" latinLnBrk="0" hangingPunct="1">
      <a:defRPr lang="ru-RU" sz="1200" kern="1200">
        <a:solidFill>
          <a:schemeClr val="tx1"/>
        </a:solidFill>
        <a:latin typeface="+mn-lt"/>
        <a:ea typeface="+mn-ea"/>
        <a:cs typeface="+mn-cs"/>
      </a:defRPr>
    </a:lvl3pPr>
    <a:lvl4pPr marL="1371600" algn="l" defTabSz="914400" rtl="0" eaLnBrk="1" latinLnBrk="0" hangingPunct="1">
      <a:defRPr lang="ru-RU" sz="1200" kern="1200">
        <a:solidFill>
          <a:schemeClr val="tx1"/>
        </a:solidFill>
        <a:latin typeface="+mn-lt"/>
        <a:ea typeface="+mn-ea"/>
        <a:cs typeface="+mn-cs"/>
      </a:defRPr>
    </a:lvl4pPr>
    <a:lvl5pPr marL="1828800" algn="l" defTabSz="914400" rtl="0" eaLnBrk="1" latinLnBrk="0" hangingPunct="1">
      <a:defRPr lang="ru-RU" sz="1200" kern="1200">
        <a:solidFill>
          <a:schemeClr val="tx1"/>
        </a:solidFill>
        <a:latin typeface="+mn-lt"/>
        <a:ea typeface="+mn-ea"/>
        <a:cs typeface="+mn-cs"/>
      </a:defRPr>
    </a:lvl5pPr>
    <a:lvl6pPr marL="2286000" algn="l" defTabSz="914400" rtl="0" eaLnBrk="1" latinLnBrk="0" hangingPunct="1">
      <a:defRPr lang="ru-RU" sz="1200" kern="1200">
        <a:solidFill>
          <a:schemeClr val="tx1"/>
        </a:solidFill>
        <a:latin typeface="+mn-lt"/>
        <a:ea typeface="+mn-ea"/>
        <a:cs typeface="+mn-cs"/>
      </a:defRPr>
    </a:lvl6pPr>
    <a:lvl7pPr marL="2743200" algn="l" defTabSz="914400" rtl="0" eaLnBrk="1" latinLnBrk="0" hangingPunct="1">
      <a:defRPr lang="ru-RU" sz="1200" kern="1200">
        <a:solidFill>
          <a:schemeClr val="tx1"/>
        </a:solidFill>
        <a:latin typeface="+mn-lt"/>
        <a:ea typeface="+mn-ea"/>
        <a:cs typeface="+mn-cs"/>
      </a:defRPr>
    </a:lvl7pPr>
    <a:lvl8pPr marL="3200400" algn="l" defTabSz="914400" rtl="0" eaLnBrk="1" latinLnBrk="0" hangingPunct="1">
      <a:defRPr lang="ru-RU" sz="1200" kern="1200">
        <a:solidFill>
          <a:schemeClr val="tx1"/>
        </a:solidFill>
        <a:latin typeface="+mn-lt"/>
        <a:ea typeface="+mn-ea"/>
        <a:cs typeface="+mn-cs"/>
      </a:defRPr>
    </a:lvl8pPr>
    <a:lvl9pPr marL="3657600" algn="l" defTabSz="914400" rtl="0" eaLnBrk="1" latinLnBrk="0" hangingPunct="1">
      <a:defRPr lang="ru-RU"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1</a:t>
            </a:fld>
            <a:endParaRPr lang="ru-RU" dirty="0"/>
          </a:p>
        </p:txBody>
      </p:sp>
    </p:spTree>
    <p:extLst>
      <p:ext uri="{BB962C8B-B14F-4D97-AF65-F5344CB8AC3E}">
        <p14:creationId xmlns:p14="http://schemas.microsoft.com/office/powerpoint/2010/main" val="14353093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10</a:t>
            </a:fld>
            <a:endParaRPr lang="ru-RU" dirty="0"/>
          </a:p>
        </p:txBody>
      </p:sp>
    </p:spTree>
    <p:extLst>
      <p:ext uri="{BB962C8B-B14F-4D97-AF65-F5344CB8AC3E}">
        <p14:creationId xmlns:p14="http://schemas.microsoft.com/office/powerpoint/2010/main" val="611178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11</a:t>
            </a:fld>
            <a:endParaRPr lang="ru-RU" dirty="0"/>
          </a:p>
        </p:txBody>
      </p:sp>
    </p:spTree>
    <p:extLst>
      <p:ext uri="{BB962C8B-B14F-4D97-AF65-F5344CB8AC3E}">
        <p14:creationId xmlns:p14="http://schemas.microsoft.com/office/powerpoint/2010/main" val="12339491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12</a:t>
            </a:fld>
            <a:endParaRPr lang="ru-RU" dirty="0"/>
          </a:p>
        </p:txBody>
      </p:sp>
    </p:spTree>
    <p:extLst>
      <p:ext uri="{BB962C8B-B14F-4D97-AF65-F5344CB8AC3E}">
        <p14:creationId xmlns:p14="http://schemas.microsoft.com/office/powerpoint/2010/main" val="17650977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13</a:t>
            </a:fld>
            <a:endParaRPr lang="ru-RU" dirty="0"/>
          </a:p>
        </p:txBody>
      </p:sp>
    </p:spTree>
    <p:extLst>
      <p:ext uri="{BB962C8B-B14F-4D97-AF65-F5344CB8AC3E}">
        <p14:creationId xmlns:p14="http://schemas.microsoft.com/office/powerpoint/2010/main" val="21717159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14</a:t>
            </a:fld>
            <a:endParaRPr lang="ru-RU" dirty="0"/>
          </a:p>
        </p:txBody>
      </p:sp>
    </p:spTree>
    <p:extLst>
      <p:ext uri="{BB962C8B-B14F-4D97-AF65-F5344CB8AC3E}">
        <p14:creationId xmlns:p14="http://schemas.microsoft.com/office/powerpoint/2010/main" val="24118400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15</a:t>
            </a:fld>
            <a:endParaRPr lang="ru-RU" dirty="0"/>
          </a:p>
        </p:txBody>
      </p:sp>
    </p:spTree>
    <p:extLst>
      <p:ext uri="{BB962C8B-B14F-4D97-AF65-F5344CB8AC3E}">
        <p14:creationId xmlns:p14="http://schemas.microsoft.com/office/powerpoint/2010/main" val="3113218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16</a:t>
            </a:fld>
            <a:endParaRPr lang="ru-RU" dirty="0"/>
          </a:p>
        </p:txBody>
      </p:sp>
    </p:spTree>
    <p:extLst>
      <p:ext uri="{BB962C8B-B14F-4D97-AF65-F5344CB8AC3E}">
        <p14:creationId xmlns:p14="http://schemas.microsoft.com/office/powerpoint/2010/main" val="26608269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17</a:t>
            </a:fld>
            <a:endParaRPr lang="ru-RU" dirty="0"/>
          </a:p>
        </p:txBody>
      </p:sp>
    </p:spTree>
    <p:extLst>
      <p:ext uri="{BB962C8B-B14F-4D97-AF65-F5344CB8AC3E}">
        <p14:creationId xmlns:p14="http://schemas.microsoft.com/office/powerpoint/2010/main" val="2014301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18</a:t>
            </a:fld>
            <a:endParaRPr lang="ru-RU" dirty="0"/>
          </a:p>
        </p:txBody>
      </p:sp>
    </p:spTree>
    <p:extLst>
      <p:ext uri="{BB962C8B-B14F-4D97-AF65-F5344CB8AC3E}">
        <p14:creationId xmlns:p14="http://schemas.microsoft.com/office/powerpoint/2010/main" val="2458835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19</a:t>
            </a:fld>
            <a:endParaRPr lang="ru-RU" dirty="0"/>
          </a:p>
        </p:txBody>
      </p:sp>
    </p:spTree>
    <p:extLst>
      <p:ext uri="{BB962C8B-B14F-4D97-AF65-F5344CB8AC3E}">
        <p14:creationId xmlns:p14="http://schemas.microsoft.com/office/powerpoint/2010/main" val="657435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2</a:t>
            </a:fld>
            <a:endParaRPr lang="ru-RU" dirty="0"/>
          </a:p>
        </p:txBody>
      </p:sp>
    </p:spTree>
    <p:extLst>
      <p:ext uri="{BB962C8B-B14F-4D97-AF65-F5344CB8AC3E}">
        <p14:creationId xmlns:p14="http://schemas.microsoft.com/office/powerpoint/2010/main" val="40602738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20</a:t>
            </a:fld>
            <a:endParaRPr lang="ru-RU" dirty="0"/>
          </a:p>
        </p:txBody>
      </p:sp>
    </p:spTree>
    <p:extLst>
      <p:ext uri="{BB962C8B-B14F-4D97-AF65-F5344CB8AC3E}">
        <p14:creationId xmlns:p14="http://schemas.microsoft.com/office/powerpoint/2010/main" val="16806447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21</a:t>
            </a:fld>
            <a:endParaRPr lang="ru-RU" dirty="0"/>
          </a:p>
        </p:txBody>
      </p:sp>
    </p:spTree>
    <p:extLst>
      <p:ext uri="{BB962C8B-B14F-4D97-AF65-F5344CB8AC3E}">
        <p14:creationId xmlns:p14="http://schemas.microsoft.com/office/powerpoint/2010/main" val="16987928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22</a:t>
            </a:fld>
            <a:endParaRPr lang="ru-RU" dirty="0"/>
          </a:p>
        </p:txBody>
      </p:sp>
    </p:spTree>
    <p:extLst>
      <p:ext uri="{BB962C8B-B14F-4D97-AF65-F5344CB8AC3E}">
        <p14:creationId xmlns:p14="http://schemas.microsoft.com/office/powerpoint/2010/main" val="7179934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23</a:t>
            </a:fld>
            <a:endParaRPr lang="ru-RU" dirty="0"/>
          </a:p>
        </p:txBody>
      </p:sp>
    </p:spTree>
    <p:extLst>
      <p:ext uri="{BB962C8B-B14F-4D97-AF65-F5344CB8AC3E}">
        <p14:creationId xmlns:p14="http://schemas.microsoft.com/office/powerpoint/2010/main" val="29061376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24</a:t>
            </a:fld>
            <a:endParaRPr lang="ru-RU" dirty="0"/>
          </a:p>
        </p:txBody>
      </p:sp>
    </p:spTree>
    <p:extLst>
      <p:ext uri="{BB962C8B-B14F-4D97-AF65-F5344CB8AC3E}">
        <p14:creationId xmlns:p14="http://schemas.microsoft.com/office/powerpoint/2010/main" val="9132561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25</a:t>
            </a:fld>
            <a:endParaRPr lang="ru-RU" dirty="0"/>
          </a:p>
        </p:txBody>
      </p:sp>
    </p:spTree>
    <p:extLst>
      <p:ext uri="{BB962C8B-B14F-4D97-AF65-F5344CB8AC3E}">
        <p14:creationId xmlns:p14="http://schemas.microsoft.com/office/powerpoint/2010/main" val="29207045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26</a:t>
            </a:fld>
            <a:endParaRPr lang="ru-RU" dirty="0"/>
          </a:p>
        </p:txBody>
      </p:sp>
    </p:spTree>
    <p:extLst>
      <p:ext uri="{BB962C8B-B14F-4D97-AF65-F5344CB8AC3E}">
        <p14:creationId xmlns:p14="http://schemas.microsoft.com/office/powerpoint/2010/main" val="5304524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27</a:t>
            </a:fld>
            <a:endParaRPr lang="ru-RU" dirty="0"/>
          </a:p>
        </p:txBody>
      </p:sp>
    </p:spTree>
    <p:extLst>
      <p:ext uri="{BB962C8B-B14F-4D97-AF65-F5344CB8AC3E}">
        <p14:creationId xmlns:p14="http://schemas.microsoft.com/office/powerpoint/2010/main" val="33878893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28</a:t>
            </a:fld>
            <a:endParaRPr lang="ru-RU" dirty="0"/>
          </a:p>
        </p:txBody>
      </p:sp>
    </p:spTree>
    <p:extLst>
      <p:ext uri="{BB962C8B-B14F-4D97-AF65-F5344CB8AC3E}">
        <p14:creationId xmlns:p14="http://schemas.microsoft.com/office/powerpoint/2010/main" val="2183140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29</a:t>
            </a:fld>
            <a:endParaRPr lang="ru-RU" dirty="0"/>
          </a:p>
        </p:txBody>
      </p:sp>
    </p:spTree>
    <p:extLst>
      <p:ext uri="{BB962C8B-B14F-4D97-AF65-F5344CB8AC3E}">
        <p14:creationId xmlns:p14="http://schemas.microsoft.com/office/powerpoint/2010/main" val="3448124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3</a:t>
            </a:fld>
            <a:endParaRPr lang="ru-RU" dirty="0"/>
          </a:p>
        </p:txBody>
      </p:sp>
    </p:spTree>
    <p:extLst>
      <p:ext uri="{BB962C8B-B14F-4D97-AF65-F5344CB8AC3E}">
        <p14:creationId xmlns:p14="http://schemas.microsoft.com/office/powerpoint/2010/main" val="9068188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30</a:t>
            </a:fld>
            <a:endParaRPr lang="ru-RU" dirty="0"/>
          </a:p>
        </p:txBody>
      </p:sp>
    </p:spTree>
    <p:extLst>
      <p:ext uri="{BB962C8B-B14F-4D97-AF65-F5344CB8AC3E}">
        <p14:creationId xmlns:p14="http://schemas.microsoft.com/office/powerpoint/2010/main" val="22680644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31</a:t>
            </a:fld>
            <a:endParaRPr lang="ru-RU" dirty="0"/>
          </a:p>
        </p:txBody>
      </p:sp>
    </p:spTree>
    <p:extLst>
      <p:ext uri="{BB962C8B-B14F-4D97-AF65-F5344CB8AC3E}">
        <p14:creationId xmlns:p14="http://schemas.microsoft.com/office/powerpoint/2010/main" val="30555238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32</a:t>
            </a:fld>
            <a:endParaRPr lang="ru-RU" dirty="0"/>
          </a:p>
        </p:txBody>
      </p:sp>
    </p:spTree>
    <p:extLst>
      <p:ext uri="{BB962C8B-B14F-4D97-AF65-F5344CB8AC3E}">
        <p14:creationId xmlns:p14="http://schemas.microsoft.com/office/powerpoint/2010/main" val="12454208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33</a:t>
            </a:fld>
            <a:endParaRPr lang="ru-RU" dirty="0"/>
          </a:p>
        </p:txBody>
      </p:sp>
    </p:spTree>
    <p:extLst>
      <p:ext uri="{BB962C8B-B14F-4D97-AF65-F5344CB8AC3E}">
        <p14:creationId xmlns:p14="http://schemas.microsoft.com/office/powerpoint/2010/main" val="28784518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34</a:t>
            </a:fld>
            <a:endParaRPr lang="ru-RU" dirty="0"/>
          </a:p>
        </p:txBody>
      </p:sp>
    </p:spTree>
    <p:extLst>
      <p:ext uri="{BB962C8B-B14F-4D97-AF65-F5344CB8AC3E}">
        <p14:creationId xmlns:p14="http://schemas.microsoft.com/office/powerpoint/2010/main" val="282792675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35</a:t>
            </a:fld>
            <a:endParaRPr lang="ru-RU" dirty="0"/>
          </a:p>
        </p:txBody>
      </p:sp>
    </p:spTree>
    <p:extLst>
      <p:ext uri="{BB962C8B-B14F-4D97-AF65-F5344CB8AC3E}">
        <p14:creationId xmlns:p14="http://schemas.microsoft.com/office/powerpoint/2010/main" val="157592588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36</a:t>
            </a:fld>
            <a:endParaRPr lang="ru-RU" dirty="0"/>
          </a:p>
        </p:txBody>
      </p:sp>
    </p:spTree>
    <p:extLst>
      <p:ext uri="{BB962C8B-B14F-4D97-AF65-F5344CB8AC3E}">
        <p14:creationId xmlns:p14="http://schemas.microsoft.com/office/powerpoint/2010/main" val="12320802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37</a:t>
            </a:fld>
            <a:endParaRPr lang="ru-RU" dirty="0"/>
          </a:p>
        </p:txBody>
      </p:sp>
    </p:spTree>
    <p:extLst>
      <p:ext uri="{BB962C8B-B14F-4D97-AF65-F5344CB8AC3E}">
        <p14:creationId xmlns:p14="http://schemas.microsoft.com/office/powerpoint/2010/main" val="36670684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38</a:t>
            </a:fld>
            <a:endParaRPr lang="ru-RU" dirty="0"/>
          </a:p>
        </p:txBody>
      </p:sp>
    </p:spTree>
    <p:extLst>
      <p:ext uri="{BB962C8B-B14F-4D97-AF65-F5344CB8AC3E}">
        <p14:creationId xmlns:p14="http://schemas.microsoft.com/office/powerpoint/2010/main" val="39692459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39</a:t>
            </a:fld>
            <a:endParaRPr lang="ru-RU" dirty="0"/>
          </a:p>
        </p:txBody>
      </p:sp>
    </p:spTree>
    <p:extLst>
      <p:ext uri="{BB962C8B-B14F-4D97-AF65-F5344CB8AC3E}">
        <p14:creationId xmlns:p14="http://schemas.microsoft.com/office/powerpoint/2010/main" val="1250756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4</a:t>
            </a:fld>
            <a:endParaRPr lang="ru-RU" dirty="0"/>
          </a:p>
        </p:txBody>
      </p:sp>
    </p:spTree>
    <p:extLst>
      <p:ext uri="{BB962C8B-B14F-4D97-AF65-F5344CB8AC3E}">
        <p14:creationId xmlns:p14="http://schemas.microsoft.com/office/powerpoint/2010/main" val="377327354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40</a:t>
            </a:fld>
            <a:endParaRPr lang="ru-RU" dirty="0"/>
          </a:p>
        </p:txBody>
      </p:sp>
    </p:spTree>
    <p:extLst>
      <p:ext uri="{BB962C8B-B14F-4D97-AF65-F5344CB8AC3E}">
        <p14:creationId xmlns:p14="http://schemas.microsoft.com/office/powerpoint/2010/main" val="198105079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41</a:t>
            </a:fld>
            <a:endParaRPr lang="ru-RU" dirty="0"/>
          </a:p>
        </p:txBody>
      </p:sp>
    </p:spTree>
    <p:extLst>
      <p:ext uri="{BB962C8B-B14F-4D97-AF65-F5344CB8AC3E}">
        <p14:creationId xmlns:p14="http://schemas.microsoft.com/office/powerpoint/2010/main" val="23852941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42</a:t>
            </a:fld>
            <a:endParaRPr lang="ru-RU" dirty="0"/>
          </a:p>
        </p:txBody>
      </p:sp>
    </p:spTree>
    <p:extLst>
      <p:ext uri="{BB962C8B-B14F-4D97-AF65-F5344CB8AC3E}">
        <p14:creationId xmlns:p14="http://schemas.microsoft.com/office/powerpoint/2010/main" val="34886596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5</a:t>
            </a:fld>
            <a:endParaRPr lang="ru-RU" dirty="0"/>
          </a:p>
        </p:txBody>
      </p:sp>
    </p:spTree>
    <p:extLst>
      <p:ext uri="{BB962C8B-B14F-4D97-AF65-F5344CB8AC3E}">
        <p14:creationId xmlns:p14="http://schemas.microsoft.com/office/powerpoint/2010/main" val="5012318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6</a:t>
            </a:fld>
            <a:endParaRPr lang="ru-RU" dirty="0"/>
          </a:p>
        </p:txBody>
      </p:sp>
    </p:spTree>
    <p:extLst>
      <p:ext uri="{BB962C8B-B14F-4D97-AF65-F5344CB8AC3E}">
        <p14:creationId xmlns:p14="http://schemas.microsoft.com/office/powerpoint/2010/main" val="41604444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7</a:t>
            </a:fld>
            <a:endParaRPr lang="ru-RU" dirty="0"/>
          </a:p>
        </p:txBody>
      </p:sp>
    </p:spTree>
    <p:extLst>
      <p:ext uri="{BB962C8B-B14F-4D97-AF65-F5344CB8AC3E}">
        <p14:creationId xmlns:p14="http://schemas.microsoft.com/office/powerpoint/2010/main" val="25648721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8</a:t>
            </a:fld>
            <a:endParaRPr lang="ru-RU" dirty="0"/>
          </a:p>
        </p:txBody>
      </p:sp>
    </p:spTree>
    <p:extLst>
      <p:ext uri="{BB962C8B-B14F-4D97-AF65-F5344CB8AC3E}">
        <p14:creationId xmlns:p14="http://schemas.microsoft.com/office/powerpoint/2010/main" val="13752574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defPPr>
              <a:defRPr lang="ru-RU"/>
            </a:defPPr>
          </a:lstStyle>
          <a:p>
            <a:pPr rtl="0"/>
            <a:endParaRPr lang="ru-RU" dirty="0"/>
          </a:p>
        </p:txBody>
      </p:sp>
      <p:sp>
        <p:nvSpPr>
          <p:cNvPr id="4" name="Номер слайда 3"/>
          <p:cNvSpPr>
            <a:spLocks noGrp="1"/>
          </p:cNvSpPr>
          <p:nvPr>
            <p:ph type="sldNum" sz="quarter" idx="5"/>
          </p:nvPr>
        </p:nvSpPr>
        <p:spPr/>
        <p:txBody>
          <a:bodyPr rtlCol="0"/>
          <a:lstStyle>
            <a:defPPr>
              <a:defRPr lang="ru-RU"/>
            </a:defPPr>
          </a:lstStyle>
          <a:p>
            <a:pPr rtl="0"/>
            <a:fld id="{2CADD3C7-09A3-4FAE-BEB8-19FEF1926070}" type="slidenum">
              <a:rPr lang="ru-RU" smtClean="0"/>
              <a:t>9</a:t>
            </a:fld>
            <a:endParaRPr lang="ru-RU" dirty="0"/>
          </a:p>
        </p:txBody>
      </p:sp>
    </p:spTree>
    <p:extLst>
      <p:ext uri="{BB962C8B-B14F-4D97-AF65-F5344CB8AC3E}">
        <p14:creationId xmlns:p14="http://schemas.microsoft.com/office/powerpoint/2010/main" val="287281130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0.png"/><Relationship Id="rId1" Type="http://schemas.openxmlformats.org/officeDocument/2006/relationships/slideMaster" Target="../slideMasters/slideMaster1.xml"/><Relationship Id="rId5" Type="http://schemas.microsoft.com/office/2007/relationships/hdphoto" Target="../media/hdphoto5.wdp"/><Relationship Id="rId4"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2.png"/><Relationship Id="rId1" Type="http://schemas.openxmlformats.org/officeDocument/2006/relationships/slideMaster" Target="../slideMasters/slideMaster1.xml"/><Relationship Id="rId5" Type="http://schemas.microsoft.com/office/2007/relationships/hdphoto" Target="../media/hdphoto7.wdp"/><Relationship Id="rId4" Type="http://schemas.openxmlformats.org/officeDocument/2006/relationships/image" Target="../media/image1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9.png"/><Relationship Id="rId5" Type="http://schemas.microsoft.com/office/2007/relationships/hdphoto" Target="../media/hdphoto3.wdp"/><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Только заголовок">
    <p:spTree>
      <p:nvGrpSpPr>
        <p:cNvPr id="1" name=""/>
        <p:cNvGrpSpPr/>
        <p:nvPr/>
      </p:nvGrpSpPr>
      <p:grpSpPr>
        <a:xfrm>
          <a:off x="0" y="0"/>
          <a:ext cx="0" cy="0"/>
          <a:chOff x="0" y="0"/>
          <a:chExt cx="0" cy="0"/>
        </a:xfrm>
      </p:grpSpPr>
      <p:pic>
        <p:nvPicPr>
          <p:cNvPr id="12" name="Графический объект 11">
            <a:extLst>
              <a:ext uri="{FF2B5EF4-FFF2-40B4-BE49-F238E27FC236}">
                <a16:creationId xmlns:a16="http://schemas.microsoft.com/office/drawing/2014/main" id="{0E0F137D-A107-4C30-1807-F4F7054E257D}"/>
              </a:ext>
              <a:ext uri="{C183D7F6-B498-43B3-948B-1728B52AA6E4}">
                <adec:decorative xmlns:adec="http://schemas.microsoft.com/office/drawing/2017/decorative" val="1"/>
              </a:ext>
            </a:extLst>
          </p:cNvPr>
          <p:cNvPicPr>
            <a:picLocks noChangeAspect="1"/>
          </p:cNvPicPr>
          <p:nvPr userDrawn="1"/>
        </p:nvPicPr>
        <p:blipFill rotWithShape="1">
          <a:blip r:embed="rId2" cstate="screen">
            <a:alphaModFix amt="35000"/>
            <a:duotone>
              <a:schemeClr val="accent5">
                <a:shade val="45000"/>
                <a:satMod val="135000"/>
              </a:schemeClr>
              <a:prstClr val="white"/>
            </a:duotone>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a:ext>
            </a:extLst>
          </a:blip>
          <a:srcRect t="-3352"/>
          <a:stretch/>
        </p:blipFill>
        <p:spPr>
          <a:xfrm>
            <a:off x="6634824" y="4335877"/>
            <a:ext cx="3617025" cy="2522123"/>
          </a:xfrm>
          <a:prstGeom prst="rect">
            <a:avLst/>
          </a:prstGeom>
        </p:spPr>
      </p:pic>
      <p:pic>
        <p:nvPicPr>
          <p:cNvPr id="10" name="Графический объект 9">
            <a:extLst>
              <a:ext uri="{FF2B5EF4-FFF2-40B4-BE49-F238E27FC236}">
                <a16:creationId xmlns:a16="http://schemas.microsoft.com/office/drawing/2014/main" id="{4E9B0889-CF84-D54E-684F-B32B7C32F6D8}"/>
              </a:ext>
              <a:ext uri="{C183D7F6-B498-43B3-948B-1728B52AA6E4}">
                <adec:decorative xmlns:adec="http://schemas.microsoft.com/office/drawing/2017/decorative" val="1"/>
              </a:ext>
            </a:extLst>
          </p:cNvPr>
          <p:cNvPicPr>
            <a:picLocks noChangeAspect="1"/>
          </p:cNvPicPr>
          <p:nvPr userDrawn="1"/>
        </p:nvPicPr>
        <p:blipFill rotWithShape="1">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l="12950" t="24936"/>
          <a:stretch/>
        </p:blipFill>
        <p:spPr>
          <a:xfrm>
            <a:off x="0" y="0"/>
            <a:ext cx="6136802" cy="5312533"/>
          </a:xfrm>
          <a:prstGeom prst="rect">
            <a:avLst/>
          </a:prstGeom>
        </p:spPr>
      </p:pic>
      <p:sp>
        <p:nvSpPr>
          <p:cNvPr id="2" name="Заголовок 1"/>
          <p:cNvSpPr>
            <a:spLocks noGrp="1"/>
          </p:cNvSpPr>
          <p:nvPr>
            <p:ph type="ctrTitle" hasCustomPrompt="1"/>
          </p:nvPr>
        </p:nvSpPr>
        <p:spPr>
          <a:xfrm>
            <a:off x="1154954" y="295729"/>
            <a:ext cx="9219857" cy="5212442"/>
          </a:xfrm>
          <a:prstGeom prst="rect">
            <a:avLst/>
          </a:prstGeom>
        </p:spPr>
        <p:txBody>
          <a:bodyPr vert="horz" lIns="0" tIns="45720" rIns="91440" bIns="45720" rtlCol="0" anchor="ctr">
            <a:normAutofit/>
          </a:bodyPr>
          <a:lstStyle>
            <a:lvl1pPr>
              <a:defRPr lang="ru-RU" sz="7200" cap="all" baseline="0" dirty="0">
                <a:solidFill>
                  <a:schemeClr val="bg1">
                    <a:lumMod val="75000"/>
                    <a:lumOff val="25000"/>
                  </a:schemeClr>
                </a:solidFill>
              </a:defRPr>
            </a:lvl1pPr>
          </a:lstStyle>
          <a:p>
            <a:pPr lvl="0" rtl="0"/>
            <a:r>
              <a:rPr lang="ru-RU"/>
              <a:t>Заголовок слайда</a:t>
            </a:r>
          </a:p>
        </p:txBody>
      </p:sp>
      <p:sp>
        <p:nvSpPr>
          <p:cNvPr id="14" name="Номер слайда 5">
            <a:extLst>
              <a:ext uri="{FF2B5EF4-FFF2-40B4-BE49-F238E27FC236}">
                <a16:creationId xmlns:a16="http://schemas.microsoft.com/office/drawing/2014/main" id="{D6AF80AB-FACE-F1B9-4849-8D42D0E99B69}"/>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4" name="Нижний колонтитул 4">
            <a:extLst>
              <a:ext uri="{FF2B5EF4-FFF2-40B4-BE49-F238E27FC236}">
                <a16:creationId xmlns:a16="http://schemas.microsoft.com/office/drawing/2014/main" id="{7B1614F1-AC58-23AB-10D3-AD1A2DB4EC2C}"/>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3" name="Дата 3">
            <a:extLst>
              <a:ext uri="{FF2B5EF4-FFF2-40B4-BE49-F238E27FC236}">
                <a16:creationId xmlns:a16="http://schemas.microsoft.com/office/drawing/2014/main" id="{6BB60D03-E48F-E1A2-990A-3597EB2D6BAB}"/>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77F6D81B-FF28-45F7-9249-CA91075CE785}" type="datetime1">
              <a:rPr lang="ru-RU" smtClean="0"/>
              <a:t>07.04.2025</a:t>
            </a:fld>
            <a:endParaRPr lang="ru-RU"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Таблица">
    <p:bg>
      <p:bgPr>
        <a:solidFill>
          <a:schemeClr val="tx1">
            <a:lumMod val="95000"/>
          </a:schemeClr>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646111" y="609600"/>
            <a:ext cx="10238392" cy="1243648"/>
          </a:xfrm>
          <a:prstGeom prst="rect">
            <a:avLst/>
          </a:prstGeom>
        </p:spPr>
        <p:txBody>
          <a:bodyPr rtlCol="0" anchor="ctr"/>
          <a:lstStyle>
            <a:lvl1pPr>
              <a:defRPr lang="ru-RU" sz="3600" cap="all" baseline="0">
                <a:solidFill>
                  <a:schemeClr val="bg1">
                    <a:lumMod val="75000"/>
                    <a:lumOff val="25000"/>
                  </a:schemeClr>
                </a:solidFill>
              </a:defRPr>
            </a:lvl1pPr>
          </a:lstStyle>
          <a:p>
            <a:pPr rtl="0"/>
            <a:r>
              <a:rPr lang="ru-RU"/>
              <a:t>Заголовок слайда</a:t>
            </a:r>
          </a:p>
        </p:txBody>
      </p:sp>
      <p:sp>
        <p:nvSpPr>
          <p:cNvPr id="6" name="Таблица 5">
            <a:extLst>
              <a:ext uri="{FF2B5EF4-FFF2-40B4-BE49-F238E27FC236}">
                <a16:creationId xmlns:a16="http://schemas.microsoft.com/office/drawing/2014/main" id="{7B6D69E5-7A08-BC78-BCE3-11E38F6150D4}"/>
              </a:ext>
            </a:extLst>
          </p:cNvPr>
          <p:cNvSpPr>
            <a:spLocks noGrp="1"/>
          </p:cNvSpPr>
          <p:nvPr>
            <p:ph type="tbl" sz="quarter" idx="15"/>
          </p:nvPr>
        </p:nvSpPr>
        <p:spPr>
          <a:xfrm>
            <a:off x="646113" y="2035175"/>
            <a:ext cx="10237787" cy="4213225"/>
          </a:xfrm>
        </p:spPr>
        <p:txBody>
          <a:bodyPr rtlCol="0"/>
          <a:lstStyle>
            <a:lvl1pPr>
              <a:buClr>
                <a:schemeClr val="accent5"/>
              </a:buClr>
              <a:defRPr lang="ru-RU"/>
            </a:lvl1pPr>
          </a:lstStyle>
          <a:p>
            <a:pPr rtl="0"/>
            <a:r>
              <a:rPr lang="ru-RU"/>
              <a:t>Щелкните значок, чтобы добавить таблицу</a:t>
            </a:r>
          </a:p>
        </p:txBody>
      </p:sp>
      <p:sp>
        <p:nvSpPr>
          <p:cNvPr id="8" name="Номер слайда 5">
            <a:extLst>
              <a:ext uri="{FF2B5EF4-FFF2-40B4-BE49-F238E27FC236}">
                <a16:creationId xmlns:a16="http://schemas.microsoft.com/office/drawing/2014/main" id="{CAF87D01-09AC-BFDF-523E-9A386E3D5BF3}"/>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4" name="Нижний колонтитул 4">
            <a:extLst>
              <a:ext uri="{FF2B5EF4-FFF2-40B4-BE49-F238E27FC236}">
                <a16:creationId xmlns:a16="http://schemas.microsoft.com/office/drawing/2014/main" id="{7787F92C-6129-374B-AC33-0BF37E93C122}"/>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3" name="Дата 3">
            <a:extLst>
              <a:ext uri="{FF2B5EF4-FFF2-40B4-BE49-F238E27FC236}">
                <a16:creationId xmlns:a16="http://schemas.microsoft.com/office/drawing/2014/main" id="{3F384D68-6CA3-DF1A-6774-1B19B01C18D0}"/>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72F0A6F2-1AC0-412D-AF4A-D71484AC67A0}" type="datetime1">
              <a:rPr lang="ru-RU" smtClean="0"/>
              <a:t>07.04.2025</a:t>
            </a:fld>
            <a:endParaRPr lang="ru-RU" dirty="0"/>
          </a:p>
        </p:txBody>
      </p:sp>
    </p:spTree>
    <p:extLst>
      <p:ext uri="{BB962C8B-B14F-4D97-AF65-F5344CB8AC3E}">
        <p14:creationId xmlns:p14="http://schemas.microsoft.com/office/powerpoint/2010/main" val="99975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Заголовок + рисунок">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29E49D32-7E02-6995-B5F5-934D0B438C53}"/>
              </a:ext>
              <a:ext uri="{C183D7F6-B498-43B3-948B-1728B52AA6E4}">
                <adec:decorative xmlns:adec="http://schemas.microsoft.com/office/drawing/2017/decorative" val="1"/>
              </a:ext>
            </a:extLst>
          </p:cNvPr>
          <p:cNvPicPr>
            <a:picLocks noChangeAspect="1"/>
          </p:cNvPicPr>
          <p:nvPr userDrawn="1"/>
        </p:nvPicPr>
        <p:blipFill rotWithShape="1">
          <a:blip r:embed="rId2" cstate="screen">
            <a:alphaModFix amt="70000"/>
            <a:duotone>
              <a:schemeClr val="accent5">
                <a:shade val="45000"/>
                <a:satMod val="135000"/>
              </a:schemeClr>
              <a:prstClr val="white"/>
            </a:duotone>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a:stretch/>
        </p:blipFill>
        <p:spPr>
          <a:xfrm rot="16200000">
            <a:off x="7100963" y="4592380"/>
            <a:ext cx="1794306" cy="1590706"/>
          </a:xfrm>
          <a:prstGeom prst="rect">
            <a:avLst/>
          </a:prstGeom>
        </p:spPr>
      </p:pic>
      <p:pic>
        <p:nvPicPr>
          <p:cNvPr id="11" name="Графический объект 10">
            <a:extLst>
              <a:ext uri="{FF2B5EF4-FFF2-40B4-BE49-F238E27FC236}">
                <a16:creationId xmlns:a16="http://schemas.microsoft.com/office/drawing/2014/main" id="{04D218B9-452E-86CD-0D08-9F67028FE29F}"/>
              </a:ext>
              <a:ext uri="{C183D7F6-B498-43B3-948B-1728B52AA6E4}">
                <adec:decorative xmlns:adec="http://schemas.microsoft.com/office/drawing/2017/decorative" val="1"/>
              </a:ext>
            </a:extLst>
          </p:cNvPr>
          <p:cNvPicPr>
            <a:picLocks noChangeAspect="1"/>
          </p:cNvPicPr>
          <p:nvPr userDrawn="1"/>
        </p:nvPicPr>
        <p:blipFill rotWithShape="1">
          <a:blip r:embed="rId4" cstate="screen">
            <a:alphaModFix amt="50000"/>
            <a:duotone>
              <a:schemeClr val="accent5">
                <a:shade val="45000"/>
                <a:satMod val="135000"/>
              </a:schemeClr>
              <a:prstClr val="white"/>
            </a:duotone>
            <a:extLst>
              <a:ext uri="{BEBA8EAE-BF5A-486C-A8C5-ECC9F3942E4B}">
                <a14:imgProps xmlns:a14="http://schemas.microsoft.com/office/drawing/2010/main">
                  <a14:imgLayer r:embed="rId5">
                    <a14:imgEffect>
                      <a14:sharpenSoften amount="50000"/>
                    </a14:imgEffect>
                    <a14:imgEffect>
                      <a14:brightnessContrast bright="-40000"/>
                    </a14:imgEffect>
                  </a14:imgLayer>
                </a14:imgProps>
              </a:ext>
              <a:ext uri="{28A0092B-C50C-407E-A947-70E740481C1C}">
                <a14:useLocalDpi xmlns:a14="http://schemas.microsoft.com/office/drawing/2010/main"/>
              </a:ext>
            </a:extLst>
          </a:blip>
          <a:srcRect/>
          <a:stretch/>
        </p:blipFill>
        <p:spPr>
          <a:xfrm>
            <a:off x="-1" y="-1"/>
            <a:ext cx="1978075" cy="2009885"/>
          </a:xfrm>
          <a:prstGeom prst="rect">
            <a:avLst/>
          </a:prstGeom>
        </p:spPr>
      </p:pic>
      <p:cxnSp>
        <p:nvCxnSpPr>
          <p:cNvPr id="16" name="Прямая соединительная линия 15">
            <a:extLst>
              <a:ext uri="{FF2B5EF4-FFF2-40B4-BE49-F238E27FC236}">
                <a16:creationId xmlns:a16="http://schemas.microsoft.com/office/drawing/2014/main" id="{8BACA99D-5B58-73F1-094E-AB921A7F61C4}"/>
              </a:ext>
              <a:ext uri="{C183D7F6-B498-43B3-948B-1728B52AA6E4}">
                <adec:decorative xmlns:adec="http://schemas.microsoft.com/office/drawing/2017/decorative" val="1"/>
              </a:ext>
            </a:extLst>
          </p:cNvPr>
          <p:cNvCxnSpPr/>
          <p:nvPr userDrawn="1"/>
        </p:nvCxnSpPr>
        <p:spPr>
          <a:xfrm>
            <a:off x="8329409" y="295728"/>
            <a:ext cx="0" cy="6259437"/>
          </a:xfrm>
          <a:prstGeom prst="line">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cxnSp>
      <p:sp>
        <p:nvSpPr>
          <p:cNvPr id="2" name="Заголовок 1"/>
          <p:cNvSpPr>
            <a:spLocks noGrp="1"/>
          </p:cNvSpPr>
          <p:nvPr>
            <p:ph type="title" hasCustomPrompt="1"/>
          </p:nvPr>
        </p:nvSpPr>
        <p:spPr>
          <a:xfrm>
            <a:off x="1154956" y="1063416"/>
            <a:ext cx="6742629" cy="4675705"/>
          </a:xfrm>
          <a:prstGeom prst="rect">
            <a:avLst/>
          </a:prstGeom>
        </p:spPr>
        <p:txBody>
          <a:bodyPr rtlCol="0" anchor="b"/>
          <a:lstStyle>
            <a:lvl1pPr algn="l">
              <a:defRPr lang="ru-RU" sz="6000" b="0" cap="all" baseline="0">
                <a:solidFill>
                  <a:schemeClr val="bg1">
                    <a:lumMod val="75000"/>
                    <a:lumOff val="25000"/>
                  </a:schemeClr>
                </a:solidFill>
              </a:defRPr>
            </a:lvl1pPr>
          </a:lstStyle>
          <a:p>
            <a:pPr rtl="0"/>
            <a:r>
              <a:rPr lang="ru-RU"/>
              <a:t>Заголовок слайда</a:t>
            </a:r>
          </a:p>
        </p:txBody>
      </p:sp>
      <p:sp>
        <p:nvSpPr>
          <p:cNvPr id="8" name="Рисунок 7">
            <a:extLst>
              <a:ext uri="{FF2B5EF4-FFF2-40B4-BE49-F238E27FC236}">
                <a16:creationId xmlns:a16="http://schemas.microsoft.com/office/drawing/2014/main" id="{55E12CB0-2C35-CEF5-3F43-62E8FFE9FEA2}"/>
              </a:ext>
            </a:extLst>
          </p:cNvPr>
          <p:cNvSpPr>
            <a:spLocks noGrp="1"/>
          </p:cNvSpPr>
          <p:nvPr>
            <p:ph type="pic" sz="quarter" idx="10"/>
          </p:nvPr>
        </p:nvSpPr>
        <p:spPr>
          <a:xfrm>
            <a:off x="8336103" y="305457"/>
            <a:ext cx="2847975" cy="6236208"/>
          </a:xfrm>
        </p:spPr>
        <p:txBody>
          <a:bodyPr rtlCol="0"/>
          <a:lstStyle>
            <a:lvl1pPr marL="0" indent="0" algn="ctr">
              <a:buNone/>
              <a:defRPr lang="ru-RU" sz="1600"/>
            </a:lvl1pPr>
          </a:lstStyle>
          <a:p>
            <a:pPr rtl="0"/>
            <a:r>
              <a:rPr lang="ru-RU"/>
              <a:t>Щелкните значок, чтобы добавить фото</a:t>
            </a:r>
          </a:p>
        </p:txBody>
      </p:sp>
      <p:sp>
        <p:nvSpPr>
          <p:cNvPr id="14" name="Номер слайда 5">
            <a:extLst>
              <a:ext uri="{FF2B5EF4-FFF2-40B4-BE49-F238E27FC236}">
                <a16:creationId xmlns:a16="http://schemas.microsoft.com/office/drawing/2014/main" id="{5C8BEA0D-8FFB-EFAC-0692-8DF5DE59745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6" name="Нижний колонтитул 4">
            <a:extLst>
              <a:ext uri="{FF2B5EF4-FFF2-40B4-BE49-F238E27FC236}">
                <a16:creationId xmlns:a16="http://schemas.microsoft.com/office/drawing/2014/main" id="{70F4EEFE-BF6E-3C7A-54B6-7728A6E51F46}"/>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3" name="Дата 3">
            <a:extLst>
              <a:ext uri="{FF2B5EF4-FFF2-40B4-BE49-F238E27FC236}">
                <a16:creationId xmlns:a16="http://schemas.microsoft.com/office/drawing/2014/main" id="{B15A696F-4F73-1678-9973-0EA3B62D88B0}"/>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E7B5258D-A606-40F7-AA70-247391CB3BD0}" type="datetime1">
              <a:rPr lang="ru-RU" smtClean="0"/>
              <a:t>07.04.2025</a:t>
            </a:fld>
            <a:endParaRPr lang="ru-RU" dirty="0"/>
          </a:p>
        </p:txBody>
      </p:sp>
    </p:spTree>
    <p:extLst>
      <p:ext uri="{BB962C8B-B14F-4D97-AF65-F5344CB8AC3E}">
        <p14:creationId xmlns:p14="http://schemas.microsoft.com/office/powerpoint/2010/main" val="7246240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Два элемента содержимого 2">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646111" y="601662"/>
            <a:ext cx="10225089" cy="1251585"/>
          </a:xfrm>
          <a:prstGeom prst="rect">
            <a:avLst/>
          </a:prstGeom>
        </p:spPr>
        <p:txBody>
          <a:bodyPr rtlCol="0" anchor="ctr"/>
          <a:lstStyle>
            <a:lvl1pPr>
              <a:defRPr lang="ru-RU" sz="3600" cap="all" baseline="0">
                <a:solidFill>
                  <a:schemeClr val="bg1">
                    <a:lumMod val="75000"/>
                    <a:lumOff val="25000"/>
                  </a:schemeClr>
                </a:solidFill>
              </a:defRPr>
            </a:lvl1pPr>
          </a:lstStyle>
          <a:p>
            <a:pPr rtl="0"/>
            <a:r>
              <a:rPr lang="ru-RU"/>
              <a:t>Заголовок слайда</a:t>
            </a:r>
          </a:p>
        </p:txBody>
      </p:sp>
      <p:sp>
        <p:nvSpPr>
          <p:cNvPr id="3" name="Объект 3">
            <a:extLst>
              <a:ext uri="{FF2B5EF4-FFF2-40B4-BE49-F238E27FC236}">
                <a16:creationId xmlns:a16="http://schemas.microsoft.com/office/drawing/2014/main" id="{04B29688-DF70-05FA-D6B7-761E114D045A}"/>
              </a:ext>
            </a:extLst>
          </p:cNvPr>
          <p:cNvSpPr>
            <a:spLocks noGrp="1"/>
          </p:cNvSpPr>
          <p:nvPr>
            <p:ph sz="half" idx="2" hasCustomPrompt="1"/>
          </p:nvPr>
        </p:nvSpPr>
        <p:spPr>
          <a:xfrm>
            <a:off x="646110" y="2149929"/>
            <a:ext cx="6199724" cy="4028622"/>
          </a:xfrm>
        </p:spPr>
        <p:txBody>
          <a:bodyPr rtlCol="0">
            <a:normAutofit/>
          </a:bodyPr>
          <a:lstStyle>
            <a:lvl1pPr marL="0" indent="0">
              <a:buClr>
                <a:schemeClr val="accent5"/>
              </a:buClr>
              <a:buSzPct val="100000"/>
              <a:buFont typeface="Arial" panose="020B0604020202020204" pitchFamily="34" charset="0"/>
              <a:buNone/>
              <a:defRPr lang="ru-RU"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2pPr>
            <a:lvl3pPr marL="1200150" indent="-28575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3pPr>
            <a:lvl4pPr marL="1657350" indent="-28575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4pPr>
            <a:lvl5pPr marL="2114550" indent="-28575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5pPr>
            <a:lvl6pPr>
              <a:defRPr lang="ru-RU" sz="1200"/>
            </a:lvl6pPr>
            <a:lvl7pPr>
              <a:defRPr lang="ru-RU" sz="1200"/>
            </a:lvl7pPr>
            <a:lvl8pPr>
              <a:defRPr lang="ru-RU" sz="1200"/>
            </a:lvl8pPr>
            <a:lvl9pPr>
              <a:defRPr lang="ru-RU" sz="1200"/>
            </a:lvl9pPr>
          </a:lstStyle>
          <a:p>
            <a:pPr lvl="0" rtl="0"/>
            <a:r>
              <a:rPr lang="ru-RU"/>
              <a:t>Щелкните, чтобы добавить содержимое</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p>
        </p:txBody>
      </p:sp>
      <p:sp>
        <p:nvSpPr>
          <p:cNvPr id="5" name="Объект 5">
            <a:extLst>
              <a:ext uri="{FF2B5EF4-FFF2-40B4-BE49-F238E27FC236}">
                <a16:creationId xmlns:a16="http://schemas.microsoft.com/office/drawing/2014/main" id="{6594AC0E-FD4A-515B-8B99-4BDDECAD7DCA}"/>
              </a:ext>
            </a:extLst>
          </p:cNvPr>
          <p:cNvSpPr>
            <a:spLocks noGrp="1"/>
          </p:cNvSpPr>
          <p:nvPr>
            <p:ph sz="quarter" idx="4" hasCustomPrompt="1"/>
          </p:nvPr>
        </p:nvSpPr>
        <p:spPr>
          <a:xfrm>
            <a:off x="7211786" y="2149929"/>
            <a:ext cx="3659414" cy="4028622"/>
          </a:xfrm>
        </p:spPr>
        <p:txBody>
          <a:bodyPr rtlCol="0">
            <a:normAutofit/>
          </a:bodyPr>
          <a:lstStyle>
            <a:lvl1pPr marL="342900" indent="-3429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5pPr>
            <a:lvl6pPr>
              <a:defRPr lang="ru-RU" sz="1200"/>
            </a:lvl6pPr>
            <a:lvl7pPr>
              <a:defRPr lang="ru-RU" sz="1200"/>
            </a:lvl7pPr>
            <a:lvl8pPr>
              <a:defRPr lang="ru-RU" sz="1200"/>
            </a:lvl8pPr>
            <a:lvl9pPr>
              <a:defRPr lang="ru-RU" sz="1200"/>
            </a:lvl9pPr>
          </a:lstStyle>
          <a:p>
            <a:pPr lvl="0" rtl="0"/>
            <a:r>
              <a:rPr lang="ru-RU"/>
              <a:t>Щелкните, чтобы добавить содержимое</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p>
        </p:txBody>
      </p:sp>
      <p:sp>
        <p:nvSpPr>
          <p:cNvPr id="14" name="Номер слайда 5">
            <a:extLst>
              <a:ext uri="{FF2B5EF4-FFF2-40B4-BE49-F238E27FC236}">
                <a16:creationId xmlns:a16="http://schemas.microsoft.com/office/drawing/2014/main" id="{CC0FB981-7729-AE9A-8F6A-B6F87A64758B}"/>
              </a:ext>
            </a:extLst>
          </p:cNvPr>
          <p:cNvSpPr>
            <a:spLocks noGrp="1"/>
          </p:cNvSpPr>
          <p:nvPr>
            <p:ph type="sldNum" sz="quarter" idx="12"/>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6" name="Нижний колонтитул 4">
            <a:extLst>
              <a:ext uri="{FF2B5EF4-FFF2-40B4-BE49-F238E27FC236}">
                <a16:creationId xmlns:a16="http://schemas.microsoft.com/office/drawing/2014/main" id="{B36F2C45-AA33-6953-F362-70B8E58B9F30}"/>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4" name="Дата 3">
            <a:extLst>
              <a:ext uri="{FF2B5EF4-FFF2-40B4-BE49-F238E27FC236}">
                <a16:creationId xmlns:a16="http://schemas.microsoft.com/office/drawing/2014/main" id="{405F346C-9289-DAC3-4D24-EDB5A64E4DBA}"/>
              </a:ext>
            </a:extLst>
          </p:cNvPr>
          <p:cNvSpPr>
            <a:spLocks noGrp="1"/>
          </p:cNvSpPr>
          <p:nvPr>
            <p:ph type="dt" sz="half" idx="13"/>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1E2F49DC-B9BC-4D94-810E-F7A25C046B13}" type="datetime1">
              <a:rPr lang="ru-RU" smtClean="0"/>
              <a:t>07.04.2025</a:t>
            </a:fld>
            <a:endParaRPr lang="ru-RU" dirty="0"/>
          </a:p>
        </p:txBody>
      </p:sp>
    </p:spTree>
    <p:extLst>
      <p:ext uri="{BB962C8B-B14F-4D97-AF65-F5344CB8AC3E}">
        <p14:creationId xmlns:p14="http://schemas.microsoft.com/office/powerpoint/2010/main" val="2091073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Заключение">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9C31BC32-6525-5D4C-65FB-434B14F17AA2}"/>
              </a:ext>
              <a:ext uri="{C183D7F6-B498-43B3-948B-1728B52AA6E4}">
                <adec:decorative xmlns:adec="http://schemas.microsoft.com/office/drawing/2017/decorative" val="1"/>
              </a:ext>
            </a:extLst>
          </p:cNvPr>
          <p:cNvPicPr>
            <a:picLocks noChangeAspect="1"/>
          </p:cNvPicPr>
          <p:nvPr userDrawn="1"/>
        </p:nvPicPr>
        <p:blipFill rotWithShape="1">
          <a:blip r:embed="rId2" cstate="screen">
            <a:alphaModFix amt="70000"/>
            <a:duotone>
              <a:schemeClr val="accent5">
                <a:shade val="45000"/>
                <a:satMod val="135000"/>
              </a:schemeClr>
              <a:prstClr val="white"/>
            </a:duotone>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a:stretch/>
        </p:blipFill>
        <p:spPr>
          <a:xfrm>
            <a:off x="0" y="762000"/>
            <a:ext cx="4410126" cy="5384800"/>
          </a:xfrm>
          <a:prstGeom prst="rect">
            <a:avLst/>
          </a:prstGeom>
        </p:spPr>
      </p:pic>
      <p:pic>
        <p:nvPicPr>
          <p:cNvPr id="2" name="Графический объект 1">
            <a:extLst>
              <a:ext uri="{FF2B5EF4-FFF2-40B4-BE49-F238E27FC236}">
                <a16:creationId xmlns:a16="http://schemas.microsoft.com/office/drawing/2014/main" id="{C6DDF47B-4AEC-7B71-4811-29DA88850240}"/>
              </a:ext>
              <a:ext uri="{C183D7F6-B498-43B3-948B-1728B52AA6E4}">
                <adec:decorative xmlns:adec="http://schemas.microsoft.com/office/drawing/2017/decorative" val="1"/>
              </a:ext>
            </a:extLst>
          </p:cNvPr>
          <p:cNvPicPr>
            <a:picLocks noChangeAspect="1"/>
          </p:cNvPicPr>
          <p:nvPr userDrawn="1"/>
        </p:nvPicPr>
        <p:blipFill>
          <a:blip r:embed="rId4" cstate="screen">
            <a:alphaModFix amt="50000"/>
            <a:duotone>
              <a:schemeClr val="accent5">
                <a:shade val="45000"/>
                <a:satMod val="135000"/>
              </a:schemeClr>
              <a:prstClr val="white"/>
            </a:duotone>
            <a:extLst>
              <a:ext uri="{BEBA8EAE-BF5A-486C-A8C5-ECC9F3942E4B}">
                <a14:imgProps xmlns:a14="http://schemas.microsoft.com/office/drawing/2010/main">
                  <a14:imgLayer r:embed="rId5">
                    <a14:imgEffect>
                      <a14:brightnessContrast bright="-40000" contrast="20000"/>
                    </a14:imgEffect>
                  </a14:imgLayer>
                </a14:imgProps>
              </a:ext>
              <a:ext uri="{28A0092B-C50C-407E-A947-70E740481C1C}">
                <a14:useLocalDpi xmlns:a14="http://schemas.microsoft.com/office/drawing/2010/main"/>
              </a:ext>
            </a:extLst>
          </a:blip>
          <a:srcRect/>
          <a:stretch/>
        </p:blipFill>
        <p:spPr>
          <a:xfrm>
            <a:off x="3373042" y="3991221"/>
            <a:ext cx="2156632" cy="2197100"/>
          </a:xfrm>
          <a:prstGeom prst="rect">
            <a:avLst/>
          </a:prstGeom>
        </p:spPr>
      </p:pic>
      <p:cxnSp>
        <p:nvCxnSpPr>
          <p:cNvPr id="7" name="Прямая соединительная линия 6">
            <a:extLst>
              <a:ext uri="{FF2B5EF4-FFF2-40B4-BE49-F238E27FC236}">
                <a16:creationId xmlns:a16="http://schemas.microsoft.com/office/drawing/2014/main" id="{3E19688A-41C9-E2A9-D0EB-D213ACE2380C}"/>
              </a:ext>
              <a:ext uri="{C183D7F6-B498-43B3-948B-1728B52AA6E4}">
                <adec:decorative xmlns:adec="http://schemas.microsoft.com/office/drawing/2017/decorative" val="1"/>
              </a:ext>
            </a:extLst>
          </p:cNvPr>
          <p:cNvCxnSpPr/>
          <p:nvPr userDrawn="1"/>
        </p:nvCxnSpPr>
        <p:spPr>
          <a:xfrm>
            <a:off x="11195957" y="295728"/>
            <a:ext cx="0" cy="6259437"/>
          </a:xfrm>
          <a:prstGeom prst="line">
            <a:avLst/>
          </a:prstGeom>
          <a:noFill/>
          <a:ln w="15875">
            <a:gradFill>
              <a:gsLst>
                <a:gs pos="0">
                  <a:schemeClr val="accent5"/>
                </a:gs>
                <a:gs pos="100000">
                  <a:schemeClr val="accent5">
                    <a:lumMod val="50000"/>
                  </a:schemeClr>
                </a:gs>
              </a:gsLst>
              <a:lin ang="5400000" scaled="1"/>
            </a:gradFill>
          </a:ln>
          <a:effectLst/>
        </p:spPr>
        <p:style>
          <a:lnRef idx="1">
            <a:schemeClr val="accent1"/>
          </a:lnRef>
          <a:fillRef idx="3">
            <a:schemeClr val="accent1"/>
          </a:fillRef>
          <a:effectRef idx="2">
            <a:schemeClr val="accent1"/>
          </a:effectRef>
          <a:fontRef idx="minor">
            <a:schemeClr val="lt1"/>
          </a:fontRef>
        </p:style>
      </p:cxnSp>
      <p:sp>
        <p:nvSpPr>
          <p:cNvPr id="15" name="Заголовок 1">
            <a:extLst>
              <a:ext uri="{FF2B5EF4-FFF2-40B4-BE49-F238E27FC236}">
                <a16:creationId xmlns:a16="http://schemas.microsoft.com/office/drawing/2014/main" id="{9B9DA595-C83D-742C-5258-EA4215FD4628}"/>
              </a:ext>
            </a:extLst>
          </p:cNvPr>
          <p:cNvSpPr>
            <a:spLocks noGrp="1"/>
          </p:cNvSpPr>
          <p:nvPr>
            <p:ph type="ctrTitle" hasCustomPrompt="1"/>
          </p:nvPr>
        </p:nvSpPr>
        <p:spPr>
          <a:xfrm>
            <a:off x="5883731" y="876301"/>
            <a:ext cx="4949368" cy="3371850"/>
          </a:xfrm>
          <a:prstGeom prst="rect">
            <a:avLst/>
          </a:prstGeom>
        </p:spPr>
        <p:txBody>
          <a:bodyPr vert="horz" lIns="0" tIns="45720" rIns="91440" bIns="45720" rtlCol="0" anchor="ctr">
            <a:normAutofit/>
          </a:bodyPr>
          <a:lstStyle>
            <a:lvl1pPr>
              <a:defRPr lang="ru-RU" sz="4400" cap="all" baseline="0" dirty="0">
                <a:solidFill>
                  <a:schemeClr val="bg1">
                    <a:lumMod val="75000"/>
                    <a:lumOff val="25000"/>
                  </a:schemeClr>
                </a:solidFill>
              </a:defRPr>
            </a:lvl1pPr>
          </a:lstStyle>
          <a:p>
            <a:pPr lvl="0" rtl="0"/>
            <a:r>
              <a:rPr lang="ru-RU"/>
              <a:t>Заголовок слайда</a:t>
            </a:r>
          </a:p>
        </p:txBody>
      </p:sp>
      <p:sp>
        <p:nvSpPr>
          <p:cNvPr id="19" name="Подзаголовок 2">
            <a:extLst>
              <a:ext uri="{FF2B5EF4-FFF2-40B4-BE49-F238E27FC236}">
                <a16:creationId xmlns:a16="http://schemas.microsoft.com/office/drawing/2014/main" id="{9F9E9671-EF9A-744A-ACDF-3AA17A32AE61}"/>
              </a:ext>
            </a:extLst>
          </p:cNvPr>
          <p:cNvSpPr>
            <a:spLocks noGrp="1"/>
          </p:cNvSpPr>
          <p:nvPr>
            <p:ph type="subTitle" idx="1" hasCustomPrompt="1"/>
          </p:nvPr>
        </p:nvSpPr>
        <p:spPr>
          <a:xfrm>
            <a:off x="5883732" y="4095751"/>
            <a:ext cx="4949366" cy="1993900"/>
          </a:xfrm>
        </p:spPr>
        <p:txBody>
          <a:bodyPr lIns="0" rtlCol="0" anchor="ctr"/>
          <a:lstStyle>
            <a:lvl1pPr marL="0" indent="0" algn="l">
              <a:lnSpc>
                <a:spcPct val="150000"/>
              </a:lnSpc>
              <a:buNone/>
              <a:defRPr lang="ru-RU" cap="all">
                <a:solidFill>
                  <a:schemeClr val="bg1">
                    <a:lumMod val="75000"/>
                    <a:lumOff val="25000"/>
                  </a:schemeClr>
                </a:solidFill>
              </a:defRPr>
            </a:lvl1pPr>
            <a:lvl2pPr marL="457200" indent="0" algn="ctr">
              <a:buNone/>
              <a:defRPr lang="ru-RU">
                <a:solidFill>
                  <a:schemeClr val="tx1">
                    <a:tint val="75000"/>
                  </a:schemeClr>
                </a:solidFill>
              </a:defRPr>
            </a:lvl2pPr>
            <a:lvl3pPr marL="914400" indent="0" algn="ctr">
              <a:buNone/>
              <a:defRPr lang="ru-RU">
                <a:solidFill>
                  <a:schemeClr val="tx1">
                    <a:tint val="75000"/>
                  </a:schemeClr>
                </a:solidFill>
              </a:defRPr>
            </a:lvl3pPr>
            <a:lvl4pPr marL="1371600" indent="0" algn="ctr">
              <a:buNone/>
              <a:defRPr lang="ru-RU">
                <a:solidFill>
                  <a:schemeClr val="tx1">
                    <a:tint val="75000"/>
                  </a:schemeClr>
                </a:solidFill>
              </a:defRPr>
            </a:lvl4pPr>
            <a:lvl5pPr marL="1828800" indent="0" algn="ctr">
              <a:buNone/>
              <a:defRPr lang="ru-RU">
                <a:solidFill>
                  <a:schemeClr val="tx1">
                    <a:tint val="75000"/>
                  </a:schemeClr>
                </a:solidFill>
              </a:defRPr>
            </a:lvl5pPr>
            <a:lvl6pPr marL="2286000" indent="0" algn="ctr">
              <a:buNone/>
              <a:defRPr lang="ru-RU">
                <a:solidFill>
                  <a:schemeClr val="tx1">
                    <a:tint val="75000"/>
                  </a:schemeClr>
                </a:solidFill>
              </a:defRPr>
            </a:lvl6pPr>
            <a:lvl7pPr marL="2743200" indent="0" algn="ctr">
              <a:buNone/>
              <a:defRPr lang="ru-RU">
                <a:solidFill>
                  <a:schemeClr val="tx1">
                    <a:tint val="75000"/>
                  </a:schemeClr>
                </a:solidFill>
              </a:defRPr>
            </a:lvl7pPr>
            <a:lvl8pPr marL="3200400" indent="0" algn="ctr">
              <a:buNone/>
              <a:defRPr lang="ru-RU">
                <a:solidFill>
                  <a:schemeClr val="tx1">
                    <a:tint val="75000"/>
                  </a:schemeClr>
                </a:solidFill>
              </a:defRPr>
            </a:lvl8pPr>
            <a:lvl9pPr marL="3657600" indent="0" algn="ctr">
              <a:buNone/>
              <a:defRPr lang="ru-RU">
                <a:solidFill>
                  <a:schemeClr val="tx1">
                    <a:tint val="75000"/>
                  </a:schemeClr>
                </a:solidFill>
              </a:defRPr>
            </a:lvl9pPr>
          </a:lstStyle>
          <a:p>
            <a:pPr rtl="0"/>
            <a:r>
              <a:rPr lang="ru-RU"/>
              <a:t>Подзаголовок слайда</a:t>
            </a:r>
          </a:p>
        </p:txBody>
      </p:sp>
      <p:sp>
        <p:nvSpPr>
          <p:cNvPr id="12" name="Номер слайда 5">
            <a:extLst>
              <a:ext uri="{FF2B5EF4-FFF2-40B4-BE49-F238E27FC236}">
                <a16:creationId xmlns:a16="http://schemas.microsoft.com/office/drawing/2014/main" id="{4A25345A-4332-7458-BF6E-B3EC1D4FC03E}"/>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4" name="Нижний колонтитул 4">
            <a:extLst>
              <a:ext uri="{FF2B5EF4-FFF2-40B4-BE49-F238E27FC236}">
                <a16:creationId xmlns:a16="http://schemas.microsoft.com/office/drawing/2014/main" id="{7F39E534-D5FC-2E3E-1997-F7B8482B8494}"/>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3" name="Дата 3">
            <a:extLst>
              <a:ext uri="{FF2B5EF4-FFF2-40B4-BE49-F238E27FC236}">
                <a16:creationId xmlns:a16="http://schemas.microsoft.com/office/drawing/2014/main" id="{68965431-1331-1690-65D0-1537F7DDFD56}"/>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250E8C29-6A1C-4273-9AE3-E07FEB4EC284}" type="datetime1">
              <a:rPr lang="ru-RU" smtClean="0"/>
              <a:t>07.04.2025</a:t>
            </a:fld>
            <a:endParaRPr lang="ru-RU" dirty="0"/>
          </a:p>
        </p:txBody>
      </p:sp>
    </p:spTree>
    <p:extLst>
      <p:ext uri="{BB962C8B-B14F-4D97-AF65-F5344CB8AC3E}">
        <p14:creationId xmlns:p14="http://schemas.microsoft.com/office/powerpoint/2010/main" val="1771512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Пусто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0B5ED18-7A07-47F1-8056-CD86B076AFE2}"/>
              </a:ext>
            </a:extLst>
          </p:cNvPr>
          <p:cNvSpPr>
            <a:spLocks noGrp="1"/>
          </p:cNvSpPr>
          <p:nvPr>
            <p:ph type="title" hasCustomPrompt="1"/>
          </p:nvPr>
        </p:nvSpPr>
        <p:spPr/>
        <p:txBody>
          <a:bodyPr rtlCol="0" anchor="ctr"/>
          <a:lstStyle>
            <a:lvl1pPr>
              <a:defRPr lang="ru-RU" sz="3600" cap="all" baseline="0">
                <a:solidFill>
                  <a:schemeClr val="bg1">
                    <a:lumMod val="75000"/>
                    <a:lumOff val="25000"/>
                  </a:schemeClr>
                </a:solidFill>
              </a:defRPr>
            </a:lvl1pPr>
          </a:lstStyle>
          <a:p>
            <a:pPr rtl="0"/>
            <a:r>
              <a:rPr lang="ru-RU"/>
              <a:t>Заголовок слайда</a:t>
            </a:r>
          </a:p>
        </p:txBody>
      </p:sp>
      <p:sp>
        <p:nvSpPr>
          <p:cNvPr id="11" name="Номер слайда 5">
            <a:extLst>
              <a:ext uri="{FF2B5EF4-FFF2-40B4-BE49-F238E27FC236}">
                <a16:creationId xmlns:a16="http://schemas.microsoft.com/office/drawing/2014/main" id="{28AB64F2-0CD7-2BAB-A3C7-CCDEFB78FFA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4" name="Нижний колонтитул 4">
            <a:extLst>
              <a:ext uri="{FF2B5EF4-FFF2-40B4-BE49-F238E27FC236}">
                <a16:creationId xmlns:a16="http://schemas.microsoft.com/office/drawing/2014/main" id="{5F8FA905-8C94-EAB7-38E5-5EC276ACB5E2}"/>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3" name="Дата 3">
            <a:extLst>
              <a:ext uri="{FF2B5EF4-FFF2-40B4-BE49-F238E27FC236}">
                <a16:creationId xmlns:a16="http://schemas.microsoft.com/office/drawing/2014/main" id="{DB6289E3-65FA-EFC4-103C-783A6842AE11}"/>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C9C0E977-336E-4C56-B605-E8C6A93808C4}" type="datetime1">
              <a:rPr lang="ru-RU" smtClean="0"/>
              <a:t>07.04.2025</a:t>
            </a:fld>
            <a:endParaRPr lang="ru-RU" dirty="0"/>
          </a:p>
        </p:txBody>
      </p:sp>
    </p:spTree>
    <p:extLst>
      <p:ext uri="{BB962C8B-B14F-4D97-AF65-F5344CB8AC3E}">
        <p14:creationId xmlns:p14="http://schemas.microsoft.com/office/powerpoint/2010/main" val="174605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Повестка дня">
    <p:bg>
      <p:bgPr>
        <a:solidFill>
          <a:schemeClr val="tx1">
            <a:lumMod val="95000"/>
          </a:schemeClr>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680327" y="1063416"/>
            <a:ext cx="5393901" cy="1717884"/>
          </a:xfrm>
          <a:prstGeom prst="rect">
            <a:avLst/>
          </a:prstGeom>
        </p:spPr>
        <p:txBody>
          <a:bodyPr rtlCol="0" anchor="t"/>
          <a:lstStyle>
            <a:lvl1pPr algn="l">
              <a:lnSpc>
                <a:spcPct val="80000"/>
              </a:lnSpc>
              <a:defRPr lang="ru-RU" sz="3600" b="0" cap="all" baseline="0">
                <a:solidFill>
                  <a:schemeClr val="bg1">
                    <a:lumMod val="75000"/>
                    <a:lumOff val="25000"/>
                  </a:schemeClr>
                </a:solidFill>
              </a:defRPr>
            </a:lvl1pPr>
          </a:lstStyle>
          <a:p>
            <a:pPr rtl="0"/>
            <a:r>
              <a:rPr lang="ru-RU"/>
              <a:t>Заголовок слайда</a:t>
            </a:r>
          </a:p>
        </p:txBody>
      </p:sp>
      <p:sp>
        <p:nvSpPr>
          <p:cNvPr id="4" name="Текст 3"/>
          <p:cNvSpPr>
            <a:spLocks noGrp="1"/>
          </p:cNvSpPr>
          <p:nvPr>
            <p:ph type="body" sz="half" idx="2" hasCustomPrompt="1"/>
          </p:nvPr>
        </p:nvSpPr>
        <p:spPr>
          <a:xfrm>
            <a:off x="680328" y="3048000"/>
            <a:ext cx="5415672" cy="2681600"/>
          </a:xfrm>
        </p:spPr>
        <p:txBody>
          <a:bodyPr rtlCol="0" anchor="b">
            <a:normAutofit/>
          </a:bodyPr>
          <a:lstStyle>
            <a:lvl1pPr marL="0" indent="0">
              <a:lnSpc>
                <a:spcPct val="100000"/>
              </a:lnSpc>
              <a:spcAft>
                <a:spcPts val="1200"/>
              </a:spcAft>
              <a:buClr>
                <a:schemeClr val="tx1"/>
              </a:buClr>
              <a:buFont typeface="Arial" panose="020B0604020202020204" pitchFamily="34" charset="0"/>
              <a:buNone/>
              <a:defRPr lang="ru-RU" sz="2000" cap="all" baseline="0">
                <a:solidFill>
                  <a:schemeClr val="bg1">
                    <a:lumMod val="75000"/>
                    <a:lumOff val="25000"/>
                  </a:schemeClr>
                </a:solidFill>
                <a:latin typeface="+mj-lt"/>
              </a:defRPr>
            </a:lvl1pPr>
            <a:lvl2pPr marL="457200" indent="0">
              <a:buNone/>
              <a:defRPr lang="ru-RU" sz="1200"/>
            </a:lvl2pPr>
            <a:lvl3pPr marL="914400" indent="0">
              <a:buNone/>
              <a:defRPr lang="ru-RU" sz="1000"/>
            </a:lvl3pPr>
            <a:lvl4pPr marL="1371600" indent="0">
              <a:buNone/>
              <a:defRPr lang="ru-RU" sz="900"/>
            </a:lvl4pPr>
            <a:lvl5pPr marL="1828800" indent="0">
              <a:buNone/>
              <a:defRPr lang="ru-RU" sz="900"/>
            </a:lvl5pPr>
            <a:lvl6pPr marL="2286000" indent="0">
              <a:buNone/>
              <a:defRPr lang="ru-RU" sz="900"/>
            </a:lvl6pPr>
            <a:lvl7pPr marL="2743200" indent="0">
              <a:buNone/>
              <a:defRPr lang="ru-RU" sz="900"/>
            </a:lvl7pPr>
            <a:lvl8pPr marL="3200400" indent="0">
              <a:buNone/>
              <a:defRPr lang="ru-RU" sz="900"/>
            </a:lvl8pPr>
            <a:lvl9pPr marL="3657600" indent="0">
              <a:buNone/>
              <a:defRPr lang="ru-RU" sz="900"/>
            </a:lvl9pPr>
          </a:lstStyle>
          <a:p>
            <a:pPr lvl="0" rtl="0"/>
            <a:r>
              <a:rPr lang="ru-RU"/>
              <a:t>Подзаголовок слайда</a:t>
            </a:r>
          </a:p>
        </p:txBody>
      </p:sp>
      <p:sp>
        <p:nvSpPr>
          <p:cNvPr id="5" name="Рисунок 7">
            <a:extLst>
              <a:ext uri="{FF2B5EF4-FFF2-40B4-BE49-F238E27FC236}">
                <a16:creationId xmlns:a16="http://schemas.microsoft.com/office/drawing/2014/main" id="{DD6F9074-1B4E-5E8C-9535-C9F3DBCB0EAC}"/>
              </a:ext>
            </a:extLst>
          </p:cNvPr>
          <p:cNvSpPr>
            <a:spLocks noGrp="1"/>
          </p:cNvSpPr>
          <p:nvPr>
            <p:ph type="pic" sz="quarter" idx="11"/>
          </p:nvPr>
        </p:nvSpPr>
        <p:spPr>
          <a:xfrm>
            <a:off x="6411688" y="1063415"/>
            <a:ext cx="3932462" cy="4666185"/>
          </a:xfrm>
          <a:ln w="19050">
            <a:solidFill>
              <a:schemeClr val="accent5"/>
            </a:solidFill>
          </a:ln>
        </p:spPr>
        <p:txBody>
          <a:bodyPr rtlCol="0"/>
          <a:lstStyle>
            <a:lvl1pPr marL="0" indent="0" algn="ctr">
              <a:buNone/>
              <a:defRPr lang="ru-RU" sz="1600"/>
            </a:lvl1pPr>
          </a:lstStyle>
          <a:p>
            <a:pPr rtl="0"/>
            <a:r>
              <a:rPr lang="ru-RU"/>
              <a:t>Щелкните значок, чтобы добавить фото</a:t>
            </a:r>
          </a:p>
        </p:txBody>
      </p:sp>
      <p:sp>
        <p:nvSpPr>
          <p:cNvPr id="12" name="Номер слайда 5">
            <a:extLst>
              <a:ext uri="{FF2B5EF4-FFF2-40B4-BE49-F238E27FC236}">
                <a16:creationId xmlns:a16="http://schemas.microsoft.com/office/drawing/2014/main" id="{8E6962B4-C5C1-2C06-CDBB-3A833613ED19}"/>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7" name="Нижний колонтитул 4">
            <a:extLst>
              <a:ext uri="{FF2B5EF4-FFF2-40B4-BE49-F238E27FC236}">
                <a16:creationId xmlns:a16="http://schemas.microsoft.com/office/drawing/2014/main" id="{6D0720ED-19EE-CA87-F4E1-BEB718D2D994}"/>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6" name="Дата 3">
            <a:extLst>
              <a:ext uri="{FF2B5EF4-FFF2-40B4-BE49-F238E27FC236}">
                <a16:creationId xmlns:a16="http://schemas.microsoft.com/office/drawing/2014/main" id="{AAABE175-2F64-B079-5725-D1B3F6E71D4F}"/>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D35C85AB-3CCE-4A32-8EDB-1B81D4046BA4}" type="datetime1">
              <a:rPr lang="ru-RU" smtClean="0"/>
              <a:t>07.04.2025</a:t>
            </a:fld>
            <a:endParaRPr lang="ru-RU"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 подзаголовок">
    <p:spTree>
      <p:nvGrpSpPr>
        <p:cNvPr id="1" name=""/>
        <p:cNvGrpSpPr/>
        <p:nvPr/>
      </p:nvGrpSpPr>
      <p:grpSpPr>
        <a:xfrm>
          <a:off x="0" y="0"/>
          <a:ext cx="0" cy="0"/>
          <a:chOff x="0" y="0"/>
          <a:chExt cx="0" cy="0"/>
        </a:xfrm>
      </p:grpSpPr>
      <p:pic>
        <p:nvPicPr>
          <p:cNvPr id="6" name="Рисунок 5">
            <a:extLst>
              <a:ext uri="{FF2B5EF4-FFF2-40B4-BE49-F238E27FC236}">
                <a16:creationId xmlns:a16="http://schemas.microsoft.com/office/drawing/2014/main" id="{342B6A54-B30C-D556-D0DE-A74838C4B241}"/>
              </a:ext>
            </a:extLst>
          </p:cNvPr>
          <p:cNvPicPr>
            <a:picLocks noChangeAspect="1"/>
          </p:cNvPicPr>
          <p:nvPr userDrawn="1"/>
        </p:nvPicPr>
        <p:blipFill>
          <a:blip r:embed="rId2"/>
          <a:stretch>
            <a:fillRect/>
          </a:stretch>
        </p:blipFill>
        <p:spPr>
          <a:xfrm>
            <a:off x="0" y="1115070"/>
            <a:ext cx="9888569" cy="5742930"/>
          </a:xfrm>
          <a:prstGeom prst="rect">
            <a:avLst/>
          </a:prstGeom>
        </p:spPr>
      </p:pic>
      <p:sp>
        <p:nvSpPr>
          <p:cNvPr id="2" name="Заголовок 1"/>
          <p:cNvSpPr>
            <a:spLocks noGrp="1"/>
          </p:cNvSpPr>
          <p:nvPr>
            <p:ph type="title" hasCustomPrompt="1"/>
          </p:nvPr>
        </p:nvSpPr>
        <p:spPr>
          <a:xfrm>
            <a:off x="1154956" y="898072"/>
            <a:ext cx="8825657" cy="4174584"/>
          </a:xfrm>
          <a:prstGeom prst="rect">
            <a:avLst/>
          </a:prstGeom>
        </p:spPr>
        <p:txBody>
          <a:bodyPr rtlCol="0" anchor="b"/>
          <a:lstStyle>
            <a:lvl1pPr algn="l">
              <a:defRPr lang="ru-RU" sz="6000" b="0" cap="all" baseline="0">
                <a:solidFill>
                  <a:schemeClr val="bg1">
                    <a:lumMod val="75000"/>
                    <a:lumOff val="25000"/>
                  </a:schemeClr>
                </a:solidFill>
              </a:defRPr>
            </a:lvl1pPr>
          </a:lstStyle>
          <a:p>
            <a:pPr rtl="0"/>
            <a:r>
              <a:rPr lang="ru-RU"/>
              <a:t>Заголовок слайда</a:t>
            </a:r>
          </a:p>
        </p:txBody>
      </p:sp>
      <p:sp>
        <p:nvSpPr>
          <p:cNvPr id="3" name="Текст 2"/>
          <p:cNvSpPr>
            <a:spLocks noGrp="1"/>
          </p:cNvSpPr>
          <p:nvPr>
            <p:ph type="body" idx="1" hasCustomPrompt="1"/>
          </p:nvPr>
        </p:nvSpPr>
        <p:spPr>
          <a:xfrm>
            <a:off x="1154955" y="5273202"/>
            <a:ext cx="8825658" cy="530697"/>
          </a:xfrm>
        </p:spPr>
        <p:txBody>
          <a:bodyPr rtlCol="0" anchor="ctr"/>
          <a:lstStyle>
            <a:lvl1pPr marL="0" indent="0" algn="l">
              <a:buNone/>
              <a:defRPr lang="ru-RU" sz="2000" cap="all">
                <a:solidFill>
                  <a:schemeClr val="bg1">
                    <a:lumMod val="75000"/>
                    <a:lumOff val="25000"/>
                  </a:schemeClr>
                </a:solidFill>
              </a:defRPr>
            </a:lvl1pPr>
            <a:lvl2pPr marL="457200" indent="0">
              <a:buNone/>
              <a:defRPr lang="ru-RU" sz="1800">
                <a:solidFill>
                  <a:schemeClr val="tx1">
                    <a:tint val="75000"/>
                  </a:schemeClr>
                </a:solidFill>
              </a:defRPr>
            </a:lvl2pPr>
            <a:lvl3pPr marL="914400" indent="0">
              <a:buNone/>
              <a:defRPr lang="ru-RU" sz="1600">
                <a:solidFill>
                  <a:schemeClr val="tx1">
                    <a:tint val="75000"/>
                  </a:schemeClr>
                </a:solidFill>
              </a:defRPr>
            </a:lvl3pPr>
            <a:lvl4pPr marL="1371600" indent="0">
              <a:buNone/>
              <a:defRPr lang="ru-RU" sz="1400">
                <a:solidFill>
                  <a:schemeClr val="tx1">
                    <a:tint val="75000"/>
                  </a:schemeClr>
                </a:solidFill>
              </a:defRPr>
            </a:lvl4pPr>
            <a:lvl5pPr marL="1828800" indent="0">
              <a:buNone/>
              <a:defRPr lang="ru-RU" sz="1400">
                <a:solidFill>
                  <a:schemeClr val="tx1">
                    <a:tint val="75000"/>
                  </a:schemeClr>
                </a:solidFill>
              </a:defRPr>
            </a:lvl5pPr>
            <a:lvl6pPr marL="2286000" indent="0">
              <a:buNone/>
              <a:defRPr lang="ru-RU" sz="1400">
                <a:solidFill>
                  <a:schemeClr val="tx1">
                    <a:tint val="75000"/>
                  </a:schemeClr>
                </a:solidFill>
              </a:defRPr>
            </a:lvl6pPr>
            <a:lvl7pPr marL="2743200" indent="0">
              <a:buNone/>
              <a:defRPr lang="ru-RU" sz="1400">
                <a:solidFill>
                  <a:schemeClr val="tx1">
                    <a:tint val="75000"/>
                  </a:schemeClr>
                </a:solidFill>
              </a:defRPr>
            </a:lvl7pPr>
            <a:lvl8pPr marL="3200400" indent="0">
              <a:buNone/>
              <a:defRPr lang="ru-RU" sz="1400">
                <a:solidFill>
                  <a:schemeClr val="tx1">
                    <a:tint val="75000"/>
                  </a:schemeClr>
                </a:solidFill>
              </a:defRPr>
            </a:lvl8pPr>
            <a:lvl9pPr marL="3657600" indent="0">
              <a:buNone/>
              <a:defRPr lang="ru-RU" sz="1400">
                <a:solidFill>
                  <a:schemeClr val="tx1">
                    <a:tint val="75000"/>
                  </a:schemeClr>
                </a:solidFill>
              </a:defRPr>
            </a:lvl9pPr>
          </a:lstStyle>
          <a:p>
            <a:pPr lvl="0" rtl="0"/>
            <a:r>
              <a:rPr lang="ru-RU"/>
              <a:t>Подзаголовок слайда</a:t>
            </a:r>
          </a:p>
        </p:txBody>
      </p:sp>
      <p:sp>
        <p:nvSpPr>
          <p:cNvPr id="14" name="Номер слайда 5">
            <a:extLst>
              <a:ext uri="{FF2B5EF4-FFF2-40B4-BE49-F238E27FC236}">
                <a16:creationId xmlns:a16="http://schemas.microsoft.com/office/drawing/2014/main" id="{5C8BEA0D-8FFB-EFAC-0692-8DF5DE59745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5" name="Нижний колонтитул 4">
            <a:extLst>
              <a:ext uri="{FF2B5EF4-FFF2-40B4-BE49-F238E27FC236}">
                <a16:creationId xmlns:a16="http://schemas.microsoft.com/office/drawing/2014/main" id="{3BE487BC-BC8A-54BD-C419-2D05ED6AA7B9}"/>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4" name="Дата 3">
            <a:extLst>
              <a:ext uri="{FF2B5EF4-FFF2-40B4-BE49-F238E27FC236}">
                <a16:creationId xmlns:a16="http://schemas.microsoft.com/office/drawing/2014/main" id="{0B076BF7-B63F-0888-5F54-CD72867FB3A1}"/>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F6603687-8380-481C-A858-CCC5765D7CC3}" type="datetime1">
              <a:rPr lang="ru-RU" smtClean="0"/>
              <a:t>07.04.2025</a:t>
            </a:fld>
            <a:endParaRPr lang="ru-RU"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Введение 2">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391D9EB9-82A1-C618-9290-18D7FE005ADA}"/>
              </a:ext>
            </a:extLst>
          </p:cNvPr>
          <p:cNvPicPr>
            <a:picLocks noChangeAspect="1"/>
          </p:cNvPicPr>
          <p:nvPr userDrawn="1"/>
        </p:nvPicPr>
        <p:blipFill>
          <a:blip r:embed="rId2"/>
          <a:stretch>
            <a:fillRect/>
          </a:stretch>
        </p:blipFill>
        <p:spPr>
          <a:xfrm>
            <a:off x="753210" y="0"/>
            <a:ext cx="10685580" cy="6858000"/>
          </a:xfrm>
          <a:prstGeom prst="rect">
            <a:avLst/>
          </a:prstGeom>
        </p:spPr>
      </p:pic>
      <p:sp>
        <p:nvSpPr>
          <p:cNvPr id="2" name="Заголовок 1"/>
          <p:cNvSpPr>
            <a:spLocks noGrp="1"/>
          </p:cNvSpPr>
          <p:nvPr>
            <p:ph type="title" hasCustomPrompt="1"/>
          </p:nvPr>
        </p:nvSpPr>
        <p:spPr>
          <a:xfrm>
            <a:off x="671255" y="854528"/>
            <a:ext cx="9309359" cy="1653180"/>
          </a:xfrm>
          <a:prstGeom prst="rect">
            <a:avLst/>
          </a:prstGeom>
        </p:spPr>
        <p:txBody>
          <a:bodyPr rtlCol="0" anchor="b"/>
          <a:lstStyle>
            <a:lvl1pPr algn="l">
              <a:defRPr lang="ru-RU" sz="3600" b="0" cap="all" baseline="0">
                <a:solidFill>
                  <a:schemeClr val="bg1">
                    <a:lumMod val="75000"/>
                    <a:lumOff val="25000"/>
                  </a:schemeClr>
                </a:solidFill>
              </a:defRPr>
            </a:lvl1pPr>
          </a:lstStyle>
          <a:p>
            <a:pPr rtl="0"/>
            <a:r>
              <a:rPr lang="ru-RU"/>
              <a:t>Заголовок слайда</a:t>
            </a:r>
          </a:p>
        </p:txBody>
      </p:sp>
      <p:sp>
        <p:nvSpPr>
          <p:cNvPr id="8" name="Объект 7">
            <a:extLst>
              <a:ext uri="{FF2B5EF4-FFF2-40B4-BE49-F238E27FC236}">
                <a16:creationId xmlns:a16="http://schemas.microsoft.com/office/drawing/2014/main" id="{148E7A19-538F-105E-346C-E5F13C4F28D7}"/>
              </a:ext>
            </a:extLst>
          </p:cNvPr>
          <p:cNvSpPr>
            <a:spLocks noGrp="1"/>
          </p:cNvSpPr>
          <p:nvPr>
            <p:ph sz="quarter" idx="10" hasCustomPrompt="1"/>
          </p:nvPr>
        </p:nvSpPr>
        <p:spPr>
          <a:xfrm>
            <a:off x="671513" y="2754313"/>
            <a:ext cx="8281987" cy="3704853"/>
          </a:xfrm>
        </p:spPr>
        <p:txBody>
          <a:bodyPr rtlCol="0"/>
          <a:lstStyle>
            <a:lvl1pPr marL="0" indent="0">
              <a:buClr>
                <a:schemeClr val="accent5"/>
              </a:buClr>
              <a:buFont typeface="Arial" panose="020B0604020202020204" pitchFamily="34" charset="0"/>
              <a:buNone/>
              <a:defRPr lang="ru-RU" sz="1800">
                <a:latin typeface="+mn-lt"/>
              </a:defRPr>
            </a:lvl1pPr>
            <a:lvl2pPr marL="742950" indent="-285750">
              <a:buClr>
                <a:schemeClr val="accent5"/>
              </a:buClr>
              <a:buFont typeface="Arial" panose="020B0604020202020204" pitchFamily="34" charset="0"/>
              <a:buChar char="•"/>
              <a:defRPr lang="ru-RU" sz="1600">
                <a:latin typeface="+mn-lt"/>
              </a:defRPr>
            </a:lvl2pPr>
            <a:lvl3pPr marL="1200150" indent="-285750">
              <a:buClr>
                <a:schemeClr val="accent5"/>
              </a:buClr>
              <a:buFont typeface="Arial" panose="020B0604020202020204" pitchFamily="34" charset="0"/>
              <a:buChar char="•"/>
              <a:defRPr lang="ru-RU" sz="1400">
                <a:latin typeface="+mn-lt"/>
              </a:defRPr>
            </a:lvl3pPr>
            <a:lvl4pPr marL="1543050" indent="-171450">
              <a:buClr>
                <a:schemeClr val="accent5"/>
              </a:buClr>
              <a:buFont typeface="Arial" panose="020B0604020202020204" pitchFamily="34" charset="0"/>
              <a:buChar char="•"/>
              <a:defRPr lang="ru-RU" sz="1200">
                <a:latin typeface="+mn-lt"/>
              </a:defRPr>
            </a:lvl4pPr>
            <a:lvl5pPr marL="2000250" indent="-171450">
              <a:buClr>
                <a:schemeClr val="accent5"/>
              </a:buClr>
              <a:buFont typeface="Arial" panose="020B0604020202020204" pitchFamily="34" charset="0"/>
              <a:buChar char="•"/>
              <a:defRPr lang="ru-RU" sz="1200">
                <a:latin typeface="+mn-lt"/>
              </a:defRPr>
            </a:lvl5pPr>
          </a:lstStyle>
          <a:p>
            <a:pPr lvl="0" rtl="0"/>
            <a:r>
              <a:rPr lang="ru-RU"/>
              <a:t>Щелкните, чтобы добавить содержимое</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p>
        </p:txBody>
      </p:sp>
      <p:sp>
        <p:nvSpPr>
          <p:cNvPr id="15" name="Номер слайда 5">
            <a:extLst>
              <a:ext uri="{FF2B5EF4-FFF2-40B4-BE49-F238E27FC236}">
                <a16:creationId xmlns:a16="http://schemas.microsoft.com/office/drawing/2014/main" id="{D45F7BDA-B43D-4F75-1B2C-695379E05701}"/>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6" name="Нижний колонтитул 4">
            <a:extLst>
              <a:ext uri="{FF2B5EF4-FFF2-40B4-BE49-F238E27FC236}">
                <a16:creationId xmlns:a16="http://schemas.microsoft.com/office/drawing/2014/main" id="{C25B1EB8-4F24-00EB-0B8F-08411FD49CCF}"/>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5" name="Дата 3">
            <a:extLst>
              <a:ext uri="{FF2B5EF4-FFF2-40B4-BE49-F238E27FC236}">
                <a16:creationId xmlns:a16="http://schemas.microsoft.com/office/drawing/2014/main" id="{5C9AE200-BA9A-95A3-1949-71A16F89FC27}"/>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C1F5030A-D054-426A-B8F4-794F994A7E51}" type="datetime1">
              <a:rPr lang="ru-RU" smtClean="0"/>
              <a:t>07.04.2025</a:t>
            </a:fld>
            <a:endParaRPr lang="ru-RU" dirty="0"/>
          </a:p>
        </p:txBody>
      </p:sp>
    </p:spTree>
    <p:extLst>
      <p:ext uri="{BB962C8B-B14F-4D97-AF65-F5344CB8AC3E}">
        <p14:creationId xmlns:p14="http://schemas.microsoft.com/office/powerpoint/2010/main" val="1529466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pic>
        <p:nvPicPr>
          <p:cNvPr id="4" name="Графический объект 6">
            <a:extLst>
              <a:ext uri="{FF2B5EF4-FFF2-40B4-BE49-F238E27FC236}">
                <a16:creationId xmlns:a16="http://schemas.microsoft.com/office/drawing/2014/main" id="{D364E0E9-423E-A1E7-E8AF-3641993CDA71}"/>
              </a:ext>
              <a:ext uri="{C183D7F6-B498-43B3-948B-1728B52AA6E4}">
                <adec:decorative xmlns:adec="http://schemas.microsoft.com/office/drawing/2017/decorative" val="1"/>
              </a:ext>
            </a:extLst>
          </p:cNvPr>
          <p:cNvPicPr>
            <a:picLocks noChangeAspect="1"/>
          </p:cNvPicPr>
          <p:nvPr userDrawn="1"/>
        </p:nvPicPr>
        <p:blipFill>
          <a:blip r:embed="rId2" cstate="screen">
            <a:alphaModFix amt="35000"/>
            <a:duotone>
              <a:schemeClr val="accent5">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a:ext>
            </a:extLst>
          </a:blip>
          <a:srcRect/>
          <a:stretch/>
        </p:blipFill>
        <p:spPr>
          <a:xfrm>
            <a:off x="6767256" y="847398"/>
            <a:ext cx="2578130" cy="2590869"/>
          </a:xfrm>
          <a:prstGeom prst="rect">
            <a:avLst/>
          </a:prstGeom>
        </p:spPr>
      </p:pic>
      <p:pic>
        <p:nvPicPr>
          <p:cNvPr id="5" name="Рисунок 4">
            <a:extLst>
              <a:ext uri="{FF2B5EF4-FFF2-40B4-BE49-F238E27FC236}">
                <a16:creationId xmlns:a16="http://schemas.microsoft.com/office/drawing/2014/main" id="{4EFAC4E4-FABB-B671-BAE1-2B39A205F396}"/>
              </a:ext>
              <a:ext uri="{C183D7F6-B498-43B3-948B-1728B52AA6E4}">
                <adec:decorative xmlns:adec="http://schemas.microsoft.com/office/drawing/2017/decorative" val="1"/>
              </a:ext>
            </a:extLst>
          </p:cNvPr>
          <p:cNvPicPr>
            <a:picLocks noChangeAspect="1"/>
          </p:cNvPicPr>
          <p:nvPr userDrawn="1"/>
        </p:nvPicPr>
        <p:blipFill rotWithShape="1">
          <a:blip r:embed="rId4" cstate="screen">
            <a:alphaModFix amt="50000"/>
            <a:duotone>
              <a:schemeClr val="accent5">
                <a:shade val="45000"/>
                <a:satMod val="135000"/>
              </a:schemeClr>
              <a:prstClr val="white"/>
            </a:duotone>
            <a:extLst>
              <a:ext uri="{BEBA8EAE-BF5A-486C-A8C5-ECC9F3942E4B}">
                <a14:imgProps xmlns:a14="http://schemas.microsoft.com/office/drawing/2010/main">
                  <a14:imgLayer r:embed="rId5">
                    <a14:imgEffect>
                      <a14:brightnessContrast bright="-40000"/>
                    </a14:imgEffect>
                  </a14:imgLayer>
                </a14:imgProps>
              </a:ext>
              <a:ext uri="{28A0092B-C50C-407E-A947-70E740481C1C}">
                <a14:useLocalDpi xmlns:a14="http://schemas.microsoft.com/office/drawing/2010/main"/>
              </a:ext>
            </a:extLst>
          </a:blip>
          <a:srcRect/>
          <a:stretch/>
        </p:blipFill>
        <p:spPr>
          <a:xfrm>
            <a:off x="0" y="0"/>
            <a:ext cx="4076700" cy="3244850"/>
          </a:xfrm>
          <a:prstGeom prst="rect">
            <a:avLst/>
          </a:prstGeom>
        </p:spPr>
      </p:pic>
      <p:pic>
        <p:nvPicPr>
          <p:cNvPr id="6" name="Рисунок 5">
            <a:extLst>
              <a:ext uri="{FF2B5EF4-FFF2-40B4-BE49-F238E27FC236}">
                <a16:creationId xmlns:a16="http://schemas.microsoft.com/office/drawing/2014/main" id="{DD4D362D-3D74-9753-19E0-60569A7EA75D}"/>
              </a:ext>
              <a:ext uri="{C183D7F6-B498-43B3-948B-1728B52AA6E4}">
                <adec:decorative xmlns:adec="http://schemas.microsoft.com/office/drawing/2017/decorative" val="1"/>
              </a:ext>
            </a:extLst>
          </p:cNvPr>
          <p:cNvPicPr>
            <a:picLocks noChangeAspect="1"/>
          </p:cNvPicPr>
          <p:nvPr userDrawn="1"/>
        </p:nvPicPr>
        <p:blipFill rotWithShape="1">
          <a:blip r:embed="rId6" cstate="screen">
            <a:alphaModFix amt="70000"/>
            <a:duotone>
              <a:schemeClr val="accent5">
                <a:shade val="45000"/>
                <a:satMod val="135000"/>
              </a:schemeClr>
              <a:prstClr val="white"/>
            </a:duotone>
            <a:extLst>
              <a:ext uri="{BEBA8EAE-BF5A-486C-A8C5-ECC9F3942E4B}">
                <a14:imgProps xmlns:a14="http://schemas.microsoft.com/office/drawing/2010/main">
                  <a14:imgLayer r:embed="rId7">
                    <a14:imgEffect>
                      <a14:brightnessContrast bright="-40000" contrast="40000"/>
                    </a14:imgEffect>
                  </a14:imgLayer>
                </a14:imgProps>
              </a:ext>
              <a:ext uri="{28A0092B-C50C-407E-A947-70E740481C1C}">
                <a14:useLocalDpi xmlns:a14="http://schemas.microsoft.com/office/drawing/2010/main"/>
              </a:ext>
            </a:extLst>
          </a:blip>
          <a:srcRect/>
          <a:stretch/>
        </p:blipFill>
        <p:spPr>
          <a:xfrm>
            <a:off x="8561614" y="5267294"/>
            <a:ext cx="1794306" cy="1590706"/>
          </a:xfrm>
          <a:prstGeom prst="rect">
            <a:avLst/>
          </a:prstGeom>
        </p:spPr>
      </p:pic>
      <p:sp>
        <p:nvSpPr>
          <p:cNvPr id="2" name="Заголовок 1"/>
          <p:cNvSpPr>
            <a:spLocks noGrp="1"/>
          </p:cNvSpPr>
          <p:nvPr>
            <p:ph type="title" hasCustomPrompt="1"/>
          </p:nvPr>
        </p:nvSpPr>
        <p:spPr>
          <a:xfrm>
            <a:off x="1154956" y="1063416"/>
            <a:ext cx="8825657" cy="4009239"/>
          </a:xfrm>
          <a:prstGeom prst="rect">
            <a:avLst/>
          </a:prstGeom>
        </p:spPr>
        <p:txBody>
          <a:bodyPr rtlCol="0" anchor="b"/>
          <a:lstStyle>
            <a:lvl1pPr algn="l">
              <a:defRPr lang="ru-RU" sz="6000" b="0" cap="all" baseline="0">
                <a:solidFill>
                  <a:schemeClr val="bg1">
                    <a:lumMod val="75000"/>
                    <a:lumOff val="25000"/>
                  </a:schemeClr>
                </a:solidFill>
              </a:defRPr>
            </a:lvl1pPr>
          </a:lstStyle>
          <a:p>
            <a:pPr rtl="0"/>
            <a:r>
              <a:rPr lang="ru-RU"/>
              <a:t>Заголовок слайда</a:t>
            </a:r>
          </a:p>
        </p:txBody>
      </p:sp>
      <p:sp>
        <p:nvSpPr>
          <p:cNvPr id="3" name="Текст 2"/>
          <p:cNvSpPr>
            <a:spLocks noGrp="1"/>
          </p:cNvSpPr>
          <p:nvPr>
            <p:ph type="body" idx="1" hasCustomPrompt="1"/>
          </p:nvPr>
        </p:nvSpPr>
        <p:spPr>
          <a:xfrm>
            <a:off x="1154955" y="5273202"/>
            <a:ext cx="8825658" cy="530697"/>
          </a:xfrm>
        </p:spPr>
        <p:txBody>
          <a:bodyPr rtlCol="0" anchor="ctr"/>
          <a:lstStyle>
            <a:lvl1pPr marL="0" indent="0" algn="l">
              <a:buNone/>
              <a:defRPr lang="ru-RU" sz="2000" cap="all">
                <a:solidFill>
                  <a:schemeClr val="bg1">
                    <a:lumMod val="75000"/>
                    <a:lumOff val="25000"/>
                  </a:schemeClr>
                </a:solidFill>
              </a:defRPr>
            </a:lvl1pPr>
            <a:lvl2pPr marL="457200" indent="0">
              <a:buNone/>
              <a:defRPr lang="ru-RU" sz="1800">
                <a:solidFill>
                  <a:schemeClr val="tx1">
                    <a:tint val="75000"/>
                  </a:schemeClr>
                </a:solidFill>
              </a:defRPr>
            </a:lvl2pPr>
            <a:lvl3pPr marL="914400" indent="0">
              <a:buNone/>
              <a:defRPr lang="ru-RU" sz="1600">
                <a:solidFill>
                  <a:schemeClr val="tx1">
                    <a:tint val="75000"/>
                  </a:schemeClr>
                </a:solidFill>
              </a:defRPr>
            </a:lvl3pPr>
            <a:lvl4pPr marL="1371600" indent="0">
              <a:buNone/>
              <a:defRPr lang="ru-RU" sz="1400">
                <a:solidFill>
                  <a:schemeClr val="tx1">
                    <a:tint val="75000"/>
                  </a:schemeClr>
                </a:solidFill>
              </a:defRPr>
            </a:lvl4pPr>
            <a:lvl5pPr marL="1828800" indent="0">
              <a:buNone/>
              <a:defRPr lang="ru-RU" sz="1400">
                <a:solidFill>
                  <a:schemeClr val="tx1">
                    <a:tint val="75000"/>
                  </a:schemeClr>
                </a:solidFill>
              </a:defRPr>
            </a:lvl5pPr>
            <a:lvl6pPr marL="2286000" indent="0">
              <a:buNone/>
              <a:defRPr lang="ru-RU" sz="1400">
                <a:solidFill>
                  <a:schemeClr val="tx1">
                    <a:tint val="75000"/>
                  </a:schemeClr>
                </a:solidFill>
              </a:defRPr>
            </a:lvl6pPr>
            <a:lvl7pPr marL="2743200" indent="0">
              <a:buNone/>
              <a:defRPr lang="ru-RU" sz="1400">
                <a:solidFill>
                  <a:schemeClr val="tx1">
                    <a:tint val="75000"/>
                  </a:schemeClr>
                </a:solidFill>
              </a:defRPr>
            </a:lvl7pPr>
            <a:lvl8pPr marL="3200400" indent="0">
              <a:buNone/>
              <a:defRPr lang="ru-RU" sz="1400">
                <a:solidFill>
                  <a:schemeClr val="tx1">
                    <a:tint val="75000"/>
                  </a:schemeClr>
                </a:solidFill>
              </a:defRPr>
            </a:lvl8pPr>
            <a:lvl9pPr marL="3657600" indent="0">
              <a:buNone/>
              <a:defRPr lang="ru-RU" sz="1400">
                <a:solidFill>
                  <a:schemeClr val="tx1">
                    <a:tint val="75000"/>
                  </a:schemeClr>
                </a:solidFill>
              </a:defRPr>
            </a:lvl9pPr>
          </a:lstStyle>
          <a:p>
            <a:pPr lvl="0" rtl="0"/>
            <a:r>
              <a:rPr lang="ru-RU"/>
              <a:t>Подзаголовок слайда</a:t>
            </a:r>
          </a:p>
        </p:txBody>
      </p:sp>
      <p:sp>
        <p:nvSpPr>
          <p:cNvPr id="14" name="Номер слайда 5">
            <a:extLst>
              <a:ext uri="{FF2B5EF4-FFF2-40B4-BE49-F238E27FC236}">
                <a16:creationId xmlns:a16="http://schemas.microsoft.com/office/drawing/2014/main" id="{5C8BEA0D-8FFB-EFAC-0692-8DF5DE59745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9" name="Нижний колонтитул 4">
            <a:extLst>
              <a:ext uri="{FF2B5EF4-FFF2-40B4-BE49-F238E27FC236}">
                <a16:creationId xmlns:a16="http://schemas.microsoft.com/office/drawing/2014/main" id="{86D8D262-64DE-D942-D418-1876799423F2}"/>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8" name="Дата 3">
            <a:extLst>
              <a:ext uri="{FF2B5EF4-FFF2-40B4-BE49-F238E27FC236}">
                <a16:creationId xmlns:a16="http://schemas.microsoft.com/office/drawing/2014/main" id="{B70F63B5-8303-CB73-3AF8-1FED6C8CBA16}"/>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9D5BC017-7BA8-46F5-B5F5-E1650DA990C4}" type="datetime1">
              <a:rPr lang="ru-RU" smtClean="0"/>
              <a:t>07.04.2025</a:t>
            </a:fld>
            <a:endParaRPr lang="ru-RU" dirty="0"/>
          </a:p>
        </p:txBody>
      </p:sp>
    </p:spTree>
    <p:extLst>
      <p:ext uri="{BB962C8B-B14F-4D97-AF65-F5344CB8AC3E}">
        <p14:creationId xmlns:p14="http://schemas.microsoft.com/office/powerpoint/2010/main" val="27636718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Два элемента содержимого 1">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646111" y="601662"/>
            <a:ext cx="10225089" cy="1251585"/>
          </a:xfrm>
          <a:prstGeom prst="rect">
            <a:avLst/>
          </a:prstGeom>
        </p:spPr>
        <p:txBody>
          <a:bodyPr rtlCol="0" anchor="ctr"/>
          <a:lstStyle>
            <a:lvl1pPr>
              <a:defRPr lang="ru-RU" sz="3600" cap="all" baseline="0">
                <a:solidFill>
                  <a:schemeClr val="bg1">
                    <a:lumMod val="75000"/>
                    <a:lumOff val="25000"/>
                  </a:schemeClr>
                </a:solidFill>
              </a:defRPr>
            </a:lvl1pPr>
          </a:lstStyle>
          <a:p>
            <a:pPr rtl="0"/>
            <a:r>
              <a:rPr lang="ru-RU"/>
              <a:t>Заголовок слайда</a:t>
            </a:r>
          </a:p>
        </p:txBody>
      </p:sp>
      <p:sp>
        <p:nvSpPr>
          <p:cNvPr id="6" name="Объект 5"/>
          <p:cNvSpPr>
            <a:spLocks noGrp="1"/>
          </p:cNvSpPr>
          <p:nvPr>
            <p:ph sz="quarter" idx="4" hasCustomPrompt="1"/>
          </p:nvPr>
        </p:nvSpPr>
        <p:spPr>
          <a:xfrm>
            <a:off x="646111" y="2256937"/>
            <a:ext cx="10225090" cy="1612934"/>
          </a:xfrm>
        </p:spPr>
        <p:txBody>
          <a:bodyPr rtlCol="0">
            <a:normAutofit/>
          </a:bodyPr>
          <a:lstStyle>
            <a:lvl1pPr marL="0" indent="0">
              <a:buClr>
                <a:schemeClr val="accent5"/>
              </a:buClr>
              <a:buSzPct val="100000"/>
              <a:buFont typeface="Arial" panose="020B0604020202020204" pitchFamily="34" charset="0"/>
              <a:buNone/>
              <a:defRPr lang="ru-RU"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5pPr>
            <a:lvl6pPr>
              <a:defRPr lang="ru-RU" sz="1200"/>
            </a:lvl6pPr>
            <a:lvl7pPr>
              <a:defRPr lang="ru-RU" sz="1200"/>
            </a:lvl7pPr>
            <a:lvl8pPr>
              <a:defRPr lang="ru-RU" sz="1200"/>
            </a:lvl8pPr>
            <a:lvl9pPr>
              <a:defRPr lang="ru-RU" sz="1200"/>
            </a:lvl9pPr>
          </a:lstStyle>
          <a:p>
            <a:pPr marL="342900" marR="0" lvl="0" indent="-342900" algn="l" defTabSz="457200" rtl="0" eaLnBrk="1" fontAlgn="auto" latinLnBrk="0" hangingPunct="1">
              <a:lnSpc>
                <a:spcPts val="2400"/>
              </a:lnSpc>
              <a:spcBef>
                <a:spcPts val="1000"/>
              </a:spcBef>
              <a:spcAft>
                <a:spcPts val="600"/>
              </a:spcAft>
              <a:buClr>
                <a:schemeClr val="accent5"/>
              </a:buClr>
              <a:buSzPct val="100000"/>
              <a:buFont typeface="Arial" panose="020B0604020202020204" pitchFamily="34" charset="0"/>
              <a:buChar char="•"/>
              <a:tabLst/>
              <a:defRPr lang="ru-RU"/>
            </a:pPr>
            <a:r>
              <a:rPr lang="ru-RU"/>
              <a:t>Щелкните, чтобы добавить содержимое</a:t>
            </a:r>
          </a:p>
          <a:p>
            <a:pPr lvl="1" rtl="0"/>
            <a:r>
              <a:rPr lang="ru-RU"/>
              <a:t>Второй уровень</a:t>
            </a:r>
          </a:p>
          <a:p>
            <a:pPr lvl="2" rtl="0"/>
            <a:r>
              <a:rPr lang="ru-RU"/>
              <a:t>Третий уровень</a:t>
            </a:r>
          </a:p>
        </p:txBody>
      </p:sp>
      <p:sp>
        <p:nvSpPr>
          <p:cNvPr id="4" name="Объект 3"/>
          <p:cNvSpPr>
            <a:spLocks noGrp="1"/>
          </p:cNvSpPr>
          <p:nvPr>
            <p:ph sz="half" idx="2" hasCustomPrompt="1"/>
          </p:nvPr>
        </p:nvSpPr>
        <p:spPr>
          <a:xfrm>
            <a:off x="646111" y="4370613"/>
            <a:ext cx="10225089" cy="2185829"/>
          </a:xfrm>
        </p:spPr>
        <p:txBody>
          <a:bodyPr rtlCol="0">
            <a:normAutofit/>
          </a:bodyPr>
          <a:lstStyle>
            <a:lvl1pPr marL="342900" indent="-3429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5pPr>
            <a:lvl6pPr>
              <a:defRPr lang="ru-RU" sz="1200"/>
            </a:lvl6pPr>
            <a:lvl7pPr>
              <a:defRPr lang="ru-RU" sz="1200"/>
            </a:lvl7pPr>
            <a:lvl8pPr>
              <a:defRPr lang="ru-RU" sz="1200"/>
            </a:lvl8pPr>
            <a:lvl9pPr>
              <a:defRPr lang="ru-RU" sz="1200"/>
            </a:lvl9pPr>
          </a:lstStyle>
          <a:p>
            <a:pPr lvl="0" rtl="0"/>
            <a:r>
              <a:rPr lang="ru-RU"/>
              <a:t>Щелкните, чтобы добавить содержимое</a:t>
            </a:r>
          </a:p>
          <a:p>
            <a:pPr lvl="1" rtl="0"/>
            <a:r>
              <a:rPr lang="ru-RU"/>
              <a:t>Второй уровень</a:t>
            </a:r>
          </a:p>
          <a:p>
            <a:pPr lvl="2" rtl="0"/>
            <a:r>
              <a:rPr lang="ru-RU"/>
              <a:t>Третий уровень</a:t>
            </a:r>
          </a:p>
          <a:p>
            <a:pPr lvl="3" rtl="0"/>
            <a:r>
              <a:rPr lang="ru-RU"/>
              <a:t>Четвертый уровень</a:t>
            </a:r>
          </a:p>
        </p:txBody>
      </p:sp>
      <p:sp>
        <p:nvSpPr>
          <p:cNvPr id="14" name="Номер слайда 5">
            <a:extLst>
              <a:ext uri="{FF2B5EF4-FFF2-40B4-BE49-F238E27FC236}">
                <a16:creationId xmlns:a16="http://schemas.microsoft.com/office/drawing/2014/main" id="{CC0FB981-7729-AE9A-8F6A-B6F87A64758B}"/>
              </a:ext>
            </a:extLst>
          </p:cNvPr>
          <p:cNvSpPr>
            <a:spLocks noGrp="1"/>
          </p:cNvSpPr>
          <p:nvPr>
            <p:ph type="sldNum" sz="quarter" idx="12"/>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5" name="Нижний колонтитул 4">
            <a:extLst>
              <a:ext uri="{FF2B5EF4-FFF2-40B4-BE49-F238E27FC236}">
                <a16:creationId xmlns:a16="http://schemas.microsoft.com/office/drawing/2014/main" id="{74D2B015-E048-DF96-2AE2-926E178F132E}"/>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3" name="Дата 3">
            <a:extLst>
              <a:ext uri="{FF2B5EF4-FFF2-40B4-BE49-F238E27FC236}">
                <a16:creationId xmlns:a16="http://schemas.microsoft.com/office/drawing/2014/main" id="{47545F95-B059-079A-0269-07D99C073E33}"/>
              </a:ext>
            </a:extLst>
          </p:cNvPr>
          <p:cNvSpPr>
            <a:spLocks noGrp="1"/>
          </p:cNvSpPr>
          <p:nvPr>
            <p:ph type="dt" sz="half" idx="13"/>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3986F2E0-CA4F-4CAE-9A99-A1150D1C12DE}" type="datetime1">
              <a:rPr lang="ru-RU" smtClean="0"/>
              <a:t>07.04.2025</a:t>
            </a:fld>
            <a:endParaRPr lang="ru-RU" dirty="0"/>
          </a:p>
        </p:txBody>
      </p:sp>
    </p:spTree>
    <p:extLst>
      <p:ext uri="{BB962C8B-B14F-4D97-AF65-F5344CB8AC3E}">
        <p14:creationId xmlns:p14="http://schemas.microsoft.com/office/powerpoint/2010/main" val="672040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Заголовок + содержимое + рисунок 1">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644922" y="1063415"/>
            <a:ext cx="5897391" cy="1971613"/>
          </a:xfrm>
          <a:prstGeom prst="rect">
            <a:avLst/>
          </a:prstGeom>
        </p:spPr>
        <p:txBody>
          <a:bodyPr lIns="0" rIns="0" rtlCol="0" anchor="t">
            <a:noAutofit/>
          </a:bodyPr>
          <a:lstStyle>
            <a:lvl1pPr algn="l">
              <a:lnSpc>
                <a:spcPct val="80000"/>
              </a:lnSpc>
              <a:defRPr lang="ru-RU" sz="3600" b="0" cap="all" baseline="0">
                <a:solidFill>
                  <a:schemeClr val="bg1">
                    <a:lumMod val="75000"/>
                    <a:lumOff val="25000"/>
                  </a:schemeClr>
                </a:solidFill>
              </a:defRPr>
            </a:lvl1pPr>
          </a:lstStyle>
          <a:p>
            <a:pPr rtl="0"/>
            <a:r>
              <a:rPr lang="ru-RU"/>
              <a:t>Заголовок слайда</a:t>
            </a:r>
          </a:p>
        </p:txBody>
      </p:sp>
      <p:sp>
        <p:nvSpPr>
          <p:cNvPr id="11" name="Объект 10">
            <a:extLst>
              <a:ext uri="{FF2B5EF4-FFF2-40B4-BE49-F238E27FC236}">
                <a16:creationId xmlns:a16="http://schemas.microsoft.com/office/drawing/2014/main" id="{956572C7-BE6B-5F13-DC52-EDC4CE8F41D8}"/>
              </a:ext>
            </a:extLst>
          </p:cNvPr>
          <p:cNvSpPr>
            <a:spLocks noGrp="1"/>
          </p:cNvSpPr>
          <p:nvPr>
            <p:ph sz="quarter" idx="12" hasCustomPrompt="1"/>
          </p:nvPr>
        </p:nvSpPr>
        <p:spPr>
          <a:xfrm>
            <a:off x="644525" y="3035029"/>
            <a:ext cx="5897563" cy="2759345"/>
          </a:xfrm>
        </p:spPr>
        <p:txBody>
          <a:bodyPr rtlCol="0" anchor="b"/>
          <a:lstStyle>
            <a:lvl1pPr marL="283464" indent="-283464">
              <a:buClr>
                <a:schemeClr val="accent5"/>
              </a:buClr>
              <a:defRPr lang="ru-RU" sz="1800">
                <a:latin typeface="+mn-lt"/>
              </a:defRPr>
            </a:lvl1pPr>
            <a:lvl2pPr>
              <a:buClr>
                <a:schemeClr val="accent5"/>
              </a:buClr>
              <a:defRPr lang="ru-RU" sz="1600">
                <a:latin typeface="+mn-lt"/>
              </a:defRPr>
            </a:lvl2pPr>
            <a:lvl3pPr>
              <a:buClr>
                <a:schemeClr val="accent5"/>
              </a:buClr>
              <a:defRPr lang="ru-RU" sz="1400">
                <a:latin typeface="+mn-lt"/>
              </a:defRPr>
            </a:lvl3pPr>
            <a:lvl4pPr>
              <a:buClr>
                <a:schemeClr val="accent5"/>
              </a:buClr>
              <a:defRPr lang="ru-RU" sz="1200">
                <a:latin typeface="+mn-lt"/>
              </a:defRPr>
            </a:lvl4pPr>
            <a:lvl5pPr>
              <a:buClr>
                <a:schemeClr val="accent5"/>
              </a:buClr>
              <a:defRPr lang="ru-RU" sz="1200">
                <a:latin typeface="+mn-lt"/>
              </a:defRPr>
            </a:lvl5pPr>
          </a:lstStyle>
          <a:p>
            <a:pPr lvl="0" rtl="0"/>
            <a:r>
              <a:rPr lang="ru-RU"/>
              <a:t>Щелкните, чтобы добавить содержимое</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p>
        </p:txBody>
      </p:sp>
      <p:sp>
        <p:nvSpPr>
          <p:cNvPr id="8" name="Рисунок 7">
            <a:extLst>
              <a:ext uri="{FF2B5EF4-FFF2-40B4-BE49-F238E27FC236}">
                <a16:creationId xmlns:a16="http://schemas.microsoft.com/office/drawing/2014/main" id="{934F55F0-22D4-40B0-49A9-AB4AF26B6587}"/>
              </a:ext>
            </a:extLst>
          </p:cNvPr>
          <p:cNvSpPr>
            <a:spLocks noGrp="1"/>
          </p:cNvSpPr>
          <p:nvPr>
            <p:ph type="pic" sz="quarter" idx="11"/>
          </p:nvPr>
        </p:nvSpPr>
        <p:spPr>
          <a:xfrm>
            <a:off x="7032625" y="1063625"/>
            <a:ext cx="3824288" cy="4730750"/>
          </a:xfrm>
          <a:ln w="19050">
            <a:solidFill>
              <a:schemeClr val="accent5"/>
            </a:solidFill>
          </a:ln>
        </p:spPr>
        <p:txBody>
          <a:bodyPr rtlCol="0"/>
          <a:lstStyle>
            <a:lvl1pPr marL="0" indent="0" algn="ctr">
              <a:buNone/>
              <a:defRPr lang="ru-RU" sz="1800"/>
            </a:lvl1pPr>
          </a:lstStyle>
          <a:p>
            <a:pPr rtl="0"/>
            <a:r>
              <a:rPr lang="ru-RU"/>
              <a:t>Щелкните значок, чтобы добавить фото</a:t>
            </a:r>
          </a:p>
        </p:txBody>
      </p:sp>
      <p:sp>
        <p:nvSpPr>
          <p:cNvPr id="9" name="Номер слайда 5">
            <a:extLst>
              <a:ext uri="{FF2B5EF4-FFF2-40B4-BE49-F238E27FC236}">
                <a16:creationId xmlns:a16="http://schemas.microsoft.com/office/drawing/2014/main" id="{F8699564-CACA-76F2-01D1-D84D99A683E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5" name="Нижний колонтитул 4">
            <a:extLst>
              <a:ext uri="{FF2B5EF4-FFF2-40B4-BE49-F238E27FC236}">
                <a16:creationId xmlns:a16="http://schemas.microsoft.com/office/drawing/2014/main" id="{B2218FAB-ACF2-EAE6-83C7-5D92BAE57ECD}"/>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3" name="Дата 3">
            <a:extLst>
              <a:ext uri="{FF2B5EF4-FFF2-40B4-BE49-F238E27FC236}">
                <a16:creationId xmlns:a16="http://schemas.microsoft.com/office/drawing/2014/main" id="{C697C765-F4EE-7492-92E7-E22B8E9CCAE7}"/>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BDBB9078-92EA-44AB-A17F-A725EF47F007}" type="datetime1">
              <a:rPr lang="ru-RU" smtClean="0"/>
              <a:t>07.04.2025</a:t>
            </a:fld>
            <a:endParaRPr lang="ru-RU"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Два столбца 2">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646111" y="601662"/>
            <a:ext cx="10225089" cy="1251585"/>
          </a:xfrm>
          <a:prstGeom prst="rect">
            <a:avLst/>
          </a:prstGeom>
        </p:spPr>
        <p:txBody>
          <a:bodyPr rtlCol="0" anchor="ctr"/>
          <a:lstStyle>
            <a:lvl1pPr>
              <a:defRPr lang="ru-RU" sz="3600" cap="all" baseline="0">
                <a:solidFill>
                  <a:schemeClr val="bg1">
                    <a:lumMod val="75000"/>
                    <a:lumOff val="25000"/>
                  </a:schemeClr>
                </a:solidFill>
              </a:defRPr>
            </a:lvl1pPr>
          </a:lstStyle>
          <a:p>
            <a:pPr rtl="0"/>
            <a:r>
              <a:rPr lang="ru-RU"/>
              <a:t>Заголовок слайда</a:t>
            </a:r>
          </a:p>
        </p:txBody>
      </p:sp>
      <p:sp>
        <p:nvSpPr>
          <p:cNvPr id="6" name="Объект 5"/>
          <p:cNvSpPr>
            <a:spLocks noGrp="1"/>
          </p:cNvSpPr>
          <p:nvPr>
            <p:ph sz="quarter" idx="4" hasCustomPrompt="1"/>
          </p:nvPr>
        </p:nvSpPr>
        <p:spPr>
          <a:xfrm>
            <a:off x="646111" y="2149928"/>
            <a:ext cx="4926096" cy="4028585"/>
          </a:xfrm>
        </p:spPr>
        <p:txBody>
          <a:bodyPr rtlCol="0">
            <a:normAutofit/>
          </a:bodyPr>
          <a:lstStyle>
            <a:lvl1pPr marL="0" indent="0">
              <a:buClr>
                <a:schemeClr val="accent5"/>
              </a:buClr>
              <a:buSzPct val="100000"/>
              <a:buFont typeface="Arial" panose="020B0604020202020204" pitchFamily="34" charset="0"/>
              <a:buNone/>
              <a:defRPr lang="ru-RU"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5pPr>
            <a:lvl6pPr>
              <a:defRPr lang="ru-RU" sz="1200"/>
            </a:lvl6pPr>
            <a:lvl7pPr>
              <a:defRPr lang="ru-RU" sz="1200"/>
            </a:lvl7pPr>
            <a:lvl8pPr>
              <a:defRPr lang="ru-RU" sz="1200"/>
            </a:lvl8pPr>
            <a:lvl9pPr>
              <a:defRPr lang="ru-RU" sz="1200"/>
            </a:lvl9pPr>
          </a:lstStyle>
          <a:p>
            <a:pPr marL="342900" marR="0" lvl="0" indent="-342900" algn="l" defTabSz="457200" rtl="0" eaLnBrk="1" fontAlgn="auto" latinLnBrk="0" hangingPunct="1">
              <a:lnSpc>
                <a:spcPts val="2400"/>
              </a:lnSpc>
              <a:spcBef>
                <a:spcPts val="1000"/>
              </a:spcBef>
              <a:spcAft>
                <a:spcPts val="600"/>
              </a:spcAft>
              <a:buClr>
                <a:schemeClr val="accent5"/>
              </a:buClr>
              <a:buSzPct val="100000"/>
              <a:buFont typeface="Arial" panose="020B0604020202020204" pitchFamily="34" charset="0"/>
              <a:buChar char="•"/>
              <a:tabLst/>
              <a:defRPr lang="ru-RU"/>
            </a:pPr>
            <a:r>
              <a:rPr lang="ru-RU"/>
              <a:t>Щелкните, чтобы добавить содержимое</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p>
        </p:txBody>
      </p:sp>
      <p:sp>
        <p:nvSpPr>
          <p:cNvPr id="4" name="Объект 3"/>
          <p:cNvSpPr>
            <a:spLocks noGrp="1"/>
          </p:cNvSpPr>
          <p:nvPr>
            <p:ph sz="half" idx="2" hasCustomPrompt="1"/>
          </p:nvPr>
        </p:nvSpPr>
        <p:spPr>
          <a:xfrm>
            <a:off x="5945103" y="2149892"/>
            <a:ext cx="4926097" cy="4028622"/>
          </a:xfrm>
        </p:spPr>
        <p:txBody>
          <a:bodyPr rtlCol="0">
            <a:normAutofit/>
          </a:bodyPr>
          <a:lstStyle>
            <a:lvl1pPr marL="342900" indent="-3429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lang="ru-RU" sz="1800">
                <a:solidFill>
                  <a:schemeClr val="bg1">
                    <a:lumMod val="75000"/>
                    <a:lumOff val="25000"/>
                  </a:schemeClr>
                </a:solidFill>
                <a:latin typeface="+mn-lt"/>
              </a:defRPr>
            </a:lvl5pPr>
            <a:lvl6pPr>
              <a:defRPr lang="ru-RU" sz="1200"/>
            </a:lvl6pPr>
            <a:lvl7pPr>
              <a:defRPr lang="ru-RU" sz="1200"/>
            </a:lvl7pPr>
            <a:lvl8pPr>
              <a:defRPr lang="ru-RU" sz="1200"/>
            </a:lvl8pPr>
            <a:lvl9pPr>
              <a:defRPr lang="ru-RU" sz="1200"/>
            </a:lvl9pPr>
          </a:lstStyle>
          <a:p>
            <a:pPr lvl="0" rtl="0"/>
            <a:r>
              <a:rPr lang="ru-RU"/>
              <a:t>Щелкните, чтобы добавить содержимое</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p>
        </p:txBody>
      </p:sp>
      <p:sp>
        <p:nvSpPr>
          <p:cNvPr id="14" name="Номер слайда 5">
            <a:extLst>
              <a:ext uri="{FF2B5EF4-FFF2-40B4-BE49-F238E27FC236}">
                <a16:creationId xmlns:a16="http://schemas.microsoft.com/office/drawing/2014/main" id="{CC0FB981-7729-AE9A-8F6A-B6F87A64758B}"/>
              </a:ext>
            </a:extLst>
          </p:cNvPr>
          <p:cNvSpPr>
            <a:spLocks noGrp="1"/>
          </p:cNvSpPr>
          <p:nvPr>
            <p:ph type="sldNum" sz="quarter" idx="12"/>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5" name="Нижний колонтитул 4">
            <a:extLst>
              <a:ext uri="{FF2B5EF4-FFF2-40B4-BE49-F238E27FC236}">
                <a16:creationId xmlns:a16="http://schemas.microsoft.com/office/drawing/2014/main" id="{74D2B015-E048-DF96-2AE2-926E178F132E}"/>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3" name="Дата 3">
            <a:extLst>
              <a:ext uri="{FF2B5EF4-FFF2-40B4-BE49-F238E27FC236}">
                <a16:creationId xmlns:a16="http://schemas.microsoft.com/office/drawing/2014/main" id="{47545F95-B059-079A-0269-07D99C073E33}"/>
              </a:ext>
            </a:extLst>
          </p:cNvPr>
          <p:cNvSpPr>
            <a:spLocks noGrp="1"/>
          </p:cNvSpPr>
          <p:nvPr>
            <p:ph type="dt" sz="half" idx="13"/>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A0B41718-7765-40E4-8215-A45C934DA4A3}" type="datetime1">
              <a:rPr lang="ru-RU" smtClean="0"/>
              <a:t>07.04.2025</a:t>
            </a:fld>
            <a:endParaRPr lang="ru-RU" dirty="0"/>
          </a:p>
        </p:txBody>
      </p:sp>
    </p:spTree>
    <p:extLst>
      <p:ext uri="{BB962C8B-B14F-4D97-AF65-F5344CB8AC3E}">
        <p14:creationId xmlns:p14="http://schemas.microsoft.com/office/powerpoint/2010/main" val="12235119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Содержимое + таблица">
    <p:bg>
      <p:bgPr>
        <a:solidFill>
          <a:schemeClr val="tx1">
            <a:lumMod val="95000"/>
          </a:schemeClr>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646111" y="609600"/>
            <a:ext cx="10238392" cy="1243648"/>
          </a:xfrm>
          <a:prstGeom prst="rect">
            <a:avLst/>
          </a:prstGeom>
        </p:spPr>
        <p:txBody>
          <a:bodyPr rtlCol="0" anchor="ctr"/>
          <a:lstStyle>
            <a:lvl1pPr>
              <a:defRPr lang="ru-RU" sz="3600" cap="all" baseline="0">
                <a:solidFill>
                  <a:schemeClr val="bg1">
                    <a:lumMod val="75000"/>
                    <a:lumOff val="25000"/>
                  </a:schemeClr>
                </a:solidFill>
              </a:defRPr>
            </a:lvl1pPr>
          </a:lstStyle>
          <a:p>
            <a:pPr rtl="0"/>
            <a:r>
              <a:rPr lang="ru-RU"/>
              <a:t>Заголовок слайда</a:t>
            </a:r>
          </a:p>
        </p:txBody>
      </p:sp>
      <p:sp>
        <p:nvSpPr>
          <p:cNvPr id="4" name="Текст 3">
            <a:extLst>
              <a:ext uri="{FF2B5EF4-FFF2-40B4-BE49-F238E27FC236}">
                <a16:creationId xmlns:a16="http://schemas.microsoft.com/office/drawing/2014/main" id="{156F53C0-C8E9-17B4-1C4C-1AD5D52877E7}"/>
              </a:ext>
            </a:extLst>
          </p:cNvPr>
          <p:cNvSpPr>
            <a:spLocks noGrp="1"/>
          </p:cNvSpPr>
          <p:nvPr>
            <p:ph type="body" sz="quarter" idx="15" hasCustomPrompt="1"/>
          </p:nvPr>
        </p:nvSpPr>
        <p:spPr>
          <a:xfrm>
            <a:off x="646112" y="2035175"/>
            <a:ext cx="3120346" cy="4213225"/>
          </a:xfrm>
        </p:spPr>
        <p:txBody>
          <a:bodyPr rtlCol="0"/>
          <a:lstStyle>
            <a:lvl1pPr>
              <a:buClr>
                <a:schemeClr val="accent5"/>
              </a:buClr>
              <a:defRPr lang="ru-RU" sz="1800">
                <a:latin typeface="+mn-lt"/>
              </a:defRPr>
            </a:lvl1pPr>
            <a:lvl2pPr>
              <a:buClr>
                <a:schemeClr val="accent5"/>
              </a:buClr>
              <a:defRPr lang="ru-RU" sz="1800">
                <a:latin typeface="+mn-lt"/>
              </a:defRPr>
            </a:lvl2pPr>
            <a:lvl3pPr>
              <a:buClr>
                <a:schemeClr val="accent5"/>
              </a:buClr>
              <a:defRPr lang="ru-RU" sz="1800">
                <a:latin typeface="+mn-lt"/>
              </a:defRPr>
            </a:lvl3pPr>
            <a:lvl4pPr>
              <a:buClr>
                <a:schemeClr val="accent5"/>
              </a:buClr>
              <a:defRPr lang="ru-RU" sz="1800">
                <a:latin typeface="+mn-lt"/>
              </a:defRPr>
            </a:lvl4pPr>
            <a:lvl5pPr>
              <a:buClr>
                <a:schemeClr val="accent5"/>
              </a:buClr>
              <a:defRPr lang="ru-RU" sz="1800">
                <a:latin typeface="+mn-lt"/>
              </a:defRPr>
            </a:lvl5pPr>
          </a:lstStyle>
          <a:p>
            <a:pPr lvl="0" rtl="0"/>
            <a:r>
              <a:rPr lang="ru-RU"/>
              <a:t>Щелкните, чтобы добавить содержимое</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p>
        </p:txBody>
      </p:sp>
      <p:sp>
        <p:nvSpPr>
          <p:cNvPr id="7" name="Местозаполнитель таблицы 6">
            <a:extLst>
              <a:ext uri="{FF2B5EF4-FFF2-40B4-BE49-F238E27FC236}">
                <a16:creationId xmlns:a16="http://schemas.microsoft.com/office/drawing/2014/main" id="{8203FD85-4B08-E583-F5AA-2C363470F493}"/>
              </a:ext>
            </a:extLst>
          </p:cNvPr>
          <p:cNvSpPr>
            <a:spLocks noGrp="1"/>
          </p:cNvSpPr>
          <p:nvPr>
            <p:ph type="tbl" sz="quarter" idx="16"/>
          </p:nvPr>
        </p:nvSpPr>
        <p:spPr>
          <a:xfrm>
            <a:off x="3967163" y="2035175"/>
            <a:ext cx="6926262" cy="4213225"/>
          </a:xfrm>
        </p:spPr>
        <p:txBody>
          <a:bodyPr rtlCol="0"/>
          <a:lstStyle>
            <a:lvl1pPr>
              <a:buClr>
                <a:schemeClr val="accent5"/>
              </a:buClr>
              <a:defRPr lang="ru-RU"/>
            </a:lvl1pPr>
          </a:lstStyle>
          <a:p>
            <a:pPr rtl="0"/>
            <a:r>
              <a:rPr lang="ru-RU"/>
              <a:t>Щелкните значок, чтобы добавить таблицу</a:t>
            </a:r>
          </a:p>
        </p:txBody>
      </p:sp>
      <p:sp>
        <p:nvSpPr>
          <p:cNvPr id="8" name="Номер слайда 5">
            <a:extLst>
              <a:ext uri="{FF2B5EF4-FFF2-40B4-BE49-F238E27FC236}">
                <a16:creationId xmlns:a16="http://schemas.microsoft.com/office/drawing/2014/main" id="{CAF87D01-09AC-BFDF-523E-9A386E3D5BF3}"/>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5" name="Нижний колонтитул 4">
            <a:extLst>
              <a:ext uri="{FF2B5EF4-FFF2-40B4-BE49-F238E27FC236}">
                <a16:creationId xmlns:a16="http://schemas.microsoft.com/office/drawing/2014/main" id="{870305BA-BC81-56ED-E20B-2D5D41E695F8}"/>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3" name="Дата 3">
            <a:extLst>
              <a:ext uri="{FF2B5EF4-FFF2-40B4-BE49-F238E27FC236}">
                <a16:creationId xmlns:a16="http://schemas.microsoft.com/office/drawing/2014/main" id="{19852A62-9FCC-F35D-576B-3A9CF7D906DC}"/>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98D3B0F1-D4BC-4559-9926-20727CA227AD}" type="datetime1">
              <a:rPr lang="ru-RU" smtClean="0"/>
              <a:t>07.04.2025</a:t>
            </a:fld>
            <a:endParaRPr lang="ru-RU" dirty="0"/>
          </a:p>
        </p:txBody>
      </p:sp>
    </p:spTree>
    <p:extLst>
      <p:ext uri="{BB962C8B-B14F-4D97-AF65-F5344CB8AC3E}">
        <p14:creationId xmlns:p14="http://schemas.microsoft.com/office/powerpoint/2010/main" val="18256537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7" name="Прямоугольник 6">
            <a:extLst>
              <a:ext uri="{FF2B5EF4-FFF2-40B4-BE49-F238E27FC236}">
                <a16:creationId xmlns:a16="http://schemas.microsoft.com/office/drawing/2014/main" id="{7484FD26-B27E-89C1-EC74-7F337279C42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5">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ru-RU"/>
            </a:defPPr>
          </a:lstStyle>
          <a:p>
            <a:pPr algn="ctr" rtl="0"/>
            <a:endParaRPr lang="ru-RU" dirty="0"/>
          </a:p>
        </p:txBody>
      </p:sp>
      <p:cxnSp>
        <p:nvCxnSpPr>
          <p:cNvPr id="9" name="Прямая соединительная линия 8">
            <a:extLst>
              <a:ext uri="{FF2B5EF4-FFF2-40B4-BE49-F238E27FC236}">
                <a16:creationId xmlns:a16="http://schemas.microsoft.com/office/drawing/2014/main" id="{94F38330-42A6-CBDC-49D5-6651820A4964}"/>
              </a:ext>
              <a:ext uri="{C183D7F6-B498-43B3-948B-1728B52AA6E4}">
                <adec:decorative xmlns:adec="http://schemas.microsoft.com/office/drawing/2017/decorative" val="1"/>
              </a:ext>
            </a:extLst>
          </p:cNvPr>
          <p:cNvCxnSpPr/>
          <p:nvPr userDrawn="1"/>
        </p:nvCxnSpPr>
        <p:spPr>
          <a:xfrm>
            <a:off x="11195957" y="295728"/>
            <a:ext cx="0" cy="6259437"/>
          </a:xfrm>
          <a:prstGeom prst="line">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cxnSp>
      <p:sp>
        <p:nvSpPr>
          <p:cNvPr id="33" name="Прямоугольник 32">
            <a:extLst>
              <a:ext uri="{FF2B5EF4-FFF2-40B4-BE49-F238E27FC236}">
                <a16:creationId xmlns:a16="http://schemas.microsoft.com/office/drawing/2014/main" id="{D80194AA-3CF1-8747-1BCF-A8D4F49AF09C}"/>
              </a:ext>
              <a:ext uri="{C183D7F6-B498-43B3-948B-1728B52AA6E4}">
                <adec:decorative xmlns:adec="http://schemas.microsoft.com/office/drawing/2017/decorative" val="1"/>
              </a:ext>
            </a:extLst>
          </p:cNvPr>
          <p:cNvSpPr/>
          <p:nvPr userDrawn="1"/>
        </p:nvSpPr>
        <p:spPr>
          <a:xfrm>
            <a:off x="310243" y="288622"/>
            <a:ext cx="11582400" cy="6266543"/>
          </a:xfrm>
          <a:prstGeom prst="rect">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sp>
      <p:sp>
        <p:nvSpPr>
          <p:cNvPr id="2" name="Заголовок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defPPr>
              <a:defRPr lang="ru-RU"/>
            </a:defPPr>
          </a:lstStyle>
          <a:p>
            <a:pPr rtl="0"/>
            <a:r>
              <a:rPr lang="ru-RU"/>
              <a:t>Образец заголовка</a:t>
            </a:r>
          </a:p>
        </p:txBody>
      </p:sp>
      <p:sp>
        <p:nvSpPr>
          <p:cNvPr id="3" name="Текст 2"/>
          <p:cNvSpPr>
            <a:spLocks noGrp="1"/>
          </p:cNvSpPr>
          <p:nvPr>
            <p:ph type="body" idx="1"/>
          </p:nvPr>
        </p:nvSpPr>
        <p:spPr>
          <a:xfrm>
            <a:off x="1103312" y="2052918"/>
            <a:ext cx="8946541" cy="4195481"/>
          </a:xfrm>
          <a:prstGeom prst="rect">
            <a:avLst/>
          </a:prstGeom>
        </p:spPr>
        <p:txBody>
          <a:bodyPr vert="horz" lIns="91440" tIns="45720" rIns="91440" bIns="45720" rtlCol="0">
            <a:noAutofit/>
          </a:bodyPr>
          <a:lstStyle>
            <a:defPPr>
              <a:defRPr lang="ru-RU"/>
            </a:defPPr>
          </a:lstStyle>
          <a:p>
            <a:pPr lvl="0" rtl="0"/>
            <a:r>
              <a:rPr lang="ru-RU"/>
              <a:t>Щелкните, чтобы изменить стили текста образца слайда</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p>
        </p:txBody>
      </p:sp>
      <p:sp>
        <p:nvSpPr>
          <p:cNvPr id="6" name="Номер слайда 5"/>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lang="ru-RU" sz="2800" b="1" i="0" baseline="0">
                <a:solidFill>
                  <a:schemeClr val="bg1">
                    <a:lumMod val="75000"/>
                    <a:lumOff val="25000"/>
                  </a:schemeClr>
                </a:solidFill>
              </a:defRPr>
            </a:lvl1pPr>
          </a:lstStyle>
          <a:p>
            <a:pPr rtl="0"/>
            <a:fld id="{D57F1E4F-1CFF-5643-939E-02111984F565}" type="slidenum">
              <a:rPr lang="ru-RU" smtClean="0"/>
              <a:pPr/>
              <a:t>‹#›</a:t>
            </a:fld>
            <a:endParaRPr lang="ru-RU" dirty="0"/>
          </a:p>
        </p:txBody>
      </p:sp>
      <p:sp>
        <p:nvSpPr>
          <p:cNvPr id="5" name="Нижний колонтитул 4"/>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lang="ru-RU" sz="1400" b="0" i="0" cap="all" spc="150" baseline="0">
                <a:solidFill>
                  <a:schemeClr val="bg1">
                    <a:lumMod val="75000"/>
                    <a:lumOff val="25000"/>
                  </a:schemeClr>
                </a:solidFill>
              </a:defRPr>
            </a:lvl1pPr>
          </a:lstStyle>
          <a:p>
            <a:pPr rtl="0"/>
            <a:r>
              <a:rPr lang="ru-RU"/>
              <a:t>Заголовок презентации</a:t>
            </a:r>
          </a:p>
        </p:txBody>
      </p:sp>
      <p:sp>
        <p:nvSpPr>
          <p:cNvPr id="4" name="Дата 3"/>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lang="ru-RU" sz="1400" b="0" i="0" cap="all" spc="150" baseline="0">
                <a:solidFill>
                  <a:schemeClr val="bg1">
                    <a:lumMod val="75000"/>
                    <a:lumOff val="25000"/>
                  </a:schemeClr>
                </a:solidFill>
              </a:defRPr>
            </a:lvl1pPr>
          </a:lstStyle>
          <a:p>
            <a:pPr rtl="0"/>
            <a:fld id="{5A0A1917-0A51-4D0B-9A1A-06EE5636ADF6}" type="datetime1">
              <a:rPr lang="ru-RU" smtClean="0"/>
              <a:t>07.04.2025</a:t>
            </a:fld>
            <a:endParaRPr lang="ru-RU" dirty="0"/>
          </a:p>
        </p:txBody>
      </p:sp>
    </p:spTree>
  </p:cSld>
  <p:clrMap bg1="dk1" tx1="lt1" bg2="dk2" tx2="lt2" accent1="accent1" accent2="accent2" accent3="accent3" accent4="accent4" accent5="accent5" accent6="accent6" hlink="hlink" folHlink="folHlink"/>
  <p:sldLayoutIdLst>
    <p:sldLayoutId id="2147483649" r:id="rId1"/>
    <p:sldLayoutId id="2147483656" r:id="rId2"/>
    <p:sldLayoutId id="2147483651" r:id="rId3"/>
    <p:sldLayoutId id="2147483680" r:id="rId4"/>
    <p:sldLayoutId id="2147483679" r:id="rId5"/>
    <p:sldLayoutId id="2147483677" r:id="rId6"/>
    <p:sldLayoutId id="2147483668" r:id="rId7"/>
    <p:sldLayoutId id="2147483686" r:id="rId8"/>
    <p:sldLayoutId id="2147483678" r:id="rId9"/>
    <p:sldLayoutId id="2147483671" r:id="rId10"/>
    <p:sldLayoutId id="2147483681" r:id="rId11"/>
    <p:sldLayoutId id="2147483682" r:id="rId12"/>
    <p:sldLayoutId id="2147483674" r:id="rId13"/>
    <p:sldLayoutId id="2147483684" r:id="rId14"/>
  </p:sldLayoutIdLst>
  <p:hf hdr="0" ftr="0" dt="0"/>
  <p:txStyles>
    <p:titleStyle>
      <a:lvl1pPr algn="l" defTabSz="457200" rtl="0" eaLnBrk="1" latinLnBrk="0" hangingPunct="1">
        <a:spcBef>
          <a:spcPct val="0"/>
        </a:spcBef>
        <a:buNone/>
        <a:defRPr lang="ru-RU" sz="4200" b="0" i="0" kern="1200">
          <a:solidFill>
            <a:schemeClr val="bg1">
              <a:lumMod val="75000"/>
              <a:lumOff val="25000"/>
            </a:schemeClr>
          </a:solidFill>
          <a:latin typeface="+mj-lt"/>
          <a:ea typeface="+mj-ea"/>
          <a:cs typeface="+mj-cs"/>
        </a:defRPr>
      </a:lvl1pPr>
      <a:lvl2pPr eaLnBrk="1" hangingPunct="1">
        <a:defRPr lang="ru-RU">
          <a:solidFill>
            <a:schemeClr val="tx2"/>
          </a:solidFill>
        </a:defRPr>
      </a:lvl2pPr>
      <a:lvl3pPr eaLnBrk="1" hangingPunct="1">
        <a:defRPr lang="ru-RU">
          <a:solidFill>
            <a:schemeClr val="tx2"/>
          </a:solidFill>
        </a:defRPr>
      </a:lvl3pPr>
      <a:lvl4pPr eaLnBrk="1" hangingPunct="1">
        <a:defRPr lang="ru-RU">
          <a:solidFill>
            <a:schemeClr val="tx2"/>
          </a:solidFill>
        </a:defRPr>
      </a:lvl4pPr>
      <a:lvl5pPr eaLnBrk="1" hangingPunct="1">
        <a:defRPr lang="ru-RU">
          <a:solidFill>
            <a:schemeClr val="tx2"/>
          </a:solidFill>
        </a:defRPr>
      </a:lvl5pPr>
      <a:lvl6pPr eaLnBrk="1" hangingPunct="1">
        <a:defRPr lang="ru-RU">
          <a:solidFill>
            <a:schemeClr val="tx2"/>
          </a:solidFill>
        </a:defRPr>
      </a:lvl6pPr>
      <a:lvl7pPr eaLnBrk="1" hangingPunct="1">
        <a:defRPr lang="ru-RU">
          <a:solidFill>
            <a:schemeClr val="tx2"/>
          </a:solidFill>
        </a:defRPr>
      </a:lvl7pPr>
      <a:lvl8pPr eaLnBrk="1" hangingPunct="1">
        <a:defRPr lang="ru-RU">
          <a:solidFill>
            <a:schemeClr val="tx2"/>
          </a:solidFill>
        </a:defRPr>
      </a:lvl8pPr>
      <a:lvl9pPr eaLnBrk="1" hangingPunct="1">
        <a:defRPr lang="ru-RU">
          <a:solidFill>
            <a:schemeClr val="tx2"/>
          </a:solidFill>
        </a:defRPr>
      </a:lvl9pPr>
    </p:titleStyle>
    <p:bodyStyle>
      <a:lvl1pPr marL="342900" indent="-342900" algn="l" defTabSz="457200" rtl="0" eaLnBrk="1"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defRPr lang="ru-RU" sz="2000" b="0" i="0" kern="1200">
          <a:solidFill>
            <a:schemeClr val="bg1">
              <a:lumMod val="75000"/>
              <a:lumOff val="25000"/>
            </a:schemeClr>
          </a:solidFill>
          <a:latin typeface="+mj-lt"/>
          <a:ea typeface="+mj-ea"/>
          <a:cs typeface="+mj-cs"/>
        </a:defRPr>
      </a:lvl1pPr>
      <a:lvl2pPr marL="742950" indent="-285750" algn="l" defTabSz="457200" rtl="0" eaLnBrk="1"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defRPr lang="ru-RU" sz="1800" b="0" i="0" kern="1200">
          <a:solidFill>
            <a:schemeClr val="bg1">
              <a:lumMod val="75000"/>
              <a:lumOff val="25000"/>
            </a:schemeClr>
          </a:solidFill>
          <a:latin typeface="+mj-lt"/>
          <a:ea typeface="+mj-ea"/>
          <a:cs typeface="+mj-cs"/>
        </a:defRPr>
      </a:lvl2pPr>
      <a:lvl3pPr marL="1143000" indent="-228600" algn="l" defTabSz="457200" rtl="0" eaLnBrk="1"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defRPr lang="ru-RU" sz="1600" b="0" i="0" kern="1200">
          <a:solidFill>
            <a:schemeClr val="bg1">
              <a:lumMod val="75000"/>
              <a:lumOff val="25000"/>
            </a:schemeClr>
          </a:solidFill>
          <a:latin typeface="+mj-lt"/>
          <a:ea typeface="+mj-ea"/>
          <a:cs typeface="+mj-cs"/>
        </a:defRPr>
      </a:lvl3pPr>
      <a:lvl4pPr marL="1600200" indent="-228600" algn="l" defTabSz="457200" rtl="0" eaLnBrk="1"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defRPr lang="ru-RU" sz="1400" b="0" i="0" kern="1200">
          <a:solidFill>
            <a:schemeClr val="bg1">
              <a:lumMod val="75000"/>
              <a:lumOff val="25000"/>
            </a:schemeClr>
          </a:solidFill>
          <a:latin typeface="+mj-lt"/>
          <a:ea typeface="+mj-ea"/>
          <a:cs typeface="+mj-cs"/>
        </a:defRPr>
      </a:lvl4pPr>
      <a:lvl5pPr marL="2057400" indent="-228600" algn="l" defTabSz="457200" rtl="0" eaLnBrk="1"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defRPr lang="ru-RU" sz="1400" b="0" i="0" kern="1200">
          <a:solidFill>
            <a:schemeClr val="bg1">
              <a:lumMod val="75000"/>
              <a:lumOff val="25000"/>
            </a:schemeClr>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lang="ru-RU"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lang="ru-RU"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lang="ru-RU"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lang="ru-RU" sz="1400" b="0" i="0" kern="1200">
          <a:solidFill>
            <a:schemeClr val="tx1"/>
          </a:solidFill>
          <a:latin typeface="+mj-lt"/>
          <a:ea typeface="+mj-ea"/>
          <a:cs typeface="+mj-cs"/>
        </a:defRPr>
      </a:lvl9pPr>
    </p:bodyStyle>
    <p:otherStyle>
      <a:defPPr>
        <a:defRPr lang="ru-RU"/>
      </a:defPPr>
      <a:lvl1pPr marL="0" algn="l" defTabSz="457200" rtl="0" eaLnBrk="1" latinLnBrk="0" hangingPunct="1">
        <a:defRPr lang="ru-RU" sz="1800" kern="1200">
          <a:solidFill>
            <a:schemeClr val="tx1"/>
          </a:solidFill>
          <a:latin typeface="+mn-lt"/>
          <a:ea typeface="+mn-ea"/>
          <a:cs typeface="+mn-cs"/>
        </a:defRPr>
      </a:lvl1pPr>
      <a:lvl2pPr marL="457200" algn="l" defTabSz="457200" rtl="0" eaLnBrk="1" latinLnBrk="0" hangingPunct="1">
        <a:defRPr lang="ru-RU" sz="1800" kern="1200">
          <a:solidFill>
            <a:schemeClr val="tx1"/>
          </a:solidFill>
          <a:latin typeface="+mn-lt"/>
          <a:ea typeface="+mn-ea"/>
          <a:cs typeface="+mn-cs"/>
        </a:defRPr>
      </a:lvl2pPr>
      <a:lvl3pPr marL="914400" algn="l" defTabSz="457200" rtl="0" eaLnBrk="1" latinLnBrk="0" hangingPunct="1">
        <a:defRPr lang="ru-RU" sz="1800" kern="1200">
          <a:solidFill>
            <a:schemeClr val="tx1"/>
          </a:solidFill>
          <a:latin typeface="+mn-lt"/>
          <a:ea typeface="+mn-ea"/>
          <a:cs typeface="+mn-cs"/>
        </a:defRPr>
      </a:lvl3pPr>
      <a:lvl4pPr marL="1371600" algn="l" defTabSz="457200" rtl="0" eaLnBrk="1" latinLnBrk="0" hangingPunct="1">
        <a:defRPr lang="ru-RU" sz="1800" kern="1200">
          <a:solidFill>
            <a:schemeClr val="tx1"/>
          </a:solidFill>
          <a:latin typeface="+mn-lt"/>
          <a:ea typeface="+mn-ea"/>
          <a:cs typeface="+mn-cs"/>
        </a:defRPr>
      </a:lvl4pPr>
      <a:lvl5pPr marL="1828800" algn="l" defTabSz="457200" rtl="0" eaLnBrk="1" latinLnBrk="0" hangingPunct="1">
        <a:defRPr lang="ru-RU" sz="1800" kern="1200">
          <a:solidFill>
            <a:schemeClr val="tx1"/>
          </a:solidFill>
          <a:latin typeface="+mn-lt"/>
          <a:ea typeface="+mn-ea"/>
          <a:cs typeface="+mn-cs"/>
        </a:defRPr>
      </a:lvl5pPr>
      <a:lvl6pPr marL="2286000" algn="l" defTabSz="457200" rtl="0" eaLnBrk="1" latinLnBrk="0" hangingPunct="1">
        <a:defRPr lang="ru-RU" sz="1800" kern="1200">
          <a:solidFill>
            <a:schemeClr val="tx1"/>
          </a:solidFill>
          <a:latin typeface="+mn-lt"/>
          <a:ea typeface="+mn-ea"/>
          <a:cs typeface="+mn-cs"/>
        </a:defRPr>
      </a:lvl6pPr>
      <a:lvl7pPr marL="2743200" algn="l" defTabSz="457200" rtl="0" eaLnBrk="1" latinLnBrk="0" hangingPunct="1">
        <a:defRPr lang="ru-RU" sz="1800" kern="1200">
          <a:solidFill>
            <a:schemeClr val="tx1"/>
          </a:solidFill>
          <a:latin typeface="+mn-lt"/>
          <a:ea typeface="+mn-ea"/>
          <a:cs typeface="+mn-cs"/>
        </a:defRPr>
      </a:lvl7pPr>
      <a:lvl8pPr marL="3200400" algn="l" defTabSz="457200" rtl="0" eaLnBrk="1" latinLnBrk="0" hangingPunct="1">
        <a:defRPr lang="ru-RU" sz="1800" kern="1200">
          <a:solidFill>
            <a:schemeClr val="tx1"/>
          </a:solidFill>
          <a:latin typeface="+mn-lt"/>
          <a:ea typeface="+mn-ea"/>
          <a:cs typeface="+mn-cs"/>
        </a:defRPr>
      </a:lvl8pPr>
      <a:lvl9pPr marL="3657600" algn="l" defTabSz="457200" rtl="0" eaLnBrk="1" latinLnBrk="0" hangingPunct="1">
        <a:defRPr lang="ru-RU"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4.xml"/><Relationship Id="rId5" Type="http://schemas.openxmlformats.org/officeDocument/2006/relationships/image" Target="../media/image22.pn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4.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33.png"/><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0.xml"/><Relationship Id="rId1" Type="http://schemas.openxmlformats.org/officeDocument/2006/relationships/slideLayout" Target="../slideLayouts/slideLayout4.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1.xml"/><Relationship Id="rId1" Type="http://schemas.openxmlformats.org/officeDocument/2006/relationships/slideLayout" Target="../slideLayouts/slideLayout4.xml"/><Relationship Id="rId5" Type="http://schemas.openxmlformats.org/officeDocument/2006/relationships/image" Target="../media/image44.png"/><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datasets/new-york-city/ny-2015-street-tree-census-tree-data/data"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Заголовок 5">
            <a:extLst>
              <a:ext uri="{FF2B5EF4-FFF2-40B4-BE49-F238E27FC236}">
                <a16:creationId xmlns:a16="http://schemas.microsoft.com/office/drawing/2014/main" id="{C193C04B-6761-04E9-9F25-E406E4FD7200}"/>
              </a:ext>
            </a:extLst>
          </p:cNvPr>
          <p:cNvSpPr>
            <a:spLocks noGrp="1"/>
          </p:cNvSpPr>
          <p:nvPr>
            <p:ph type="ctrTitle"/>
          </p:nvPr>
        </p:nvSpPr>
        <p:spPr/>
        <p:txBody>
          <a:bodyPr rtlCol="0">
            <a:normAutofit/>
          </a:bodyPr>
          <a:lstStyle>
            <a:defPPr>
              <a:defRPr lang="ru-RU"/>
            </a:defPPr>
          </a:lstStyle>
          <a:p>
            <a:pPr rtl="0"/>
            <a:r>
              <a:rPr lang="ru-RU" sz="6600" dirty="0"/>
              <a:t>Презентация Результатов анализа</a:t>
            </a:r>
          </a:p>
        </p:txBody>
      </p:sp>
      <p:sp>
        <p:nvSpPr>
          <p:cNvPr id="5" name="Номер слайда 4">
            <a:extLst>
              <a:ext uri="{FF2B5EF4-FFF2-40B4-BE49-F238E27FC236}">
                <a16:creationId xmlns:a16="http://schemas.microsoft.com/office/drawing/2014/main" id="{AE049183-CA69-9D21-B743-6E5B59757686}"/>
              </a:ext>
            </a:extLst>
          </p:cNvPr>
          <p:cNvSpPr>
            <a:spLocks noGrp="1"/>
          </p:cNvSpPr>
          <p:nvPr>
            <p:ph type="sldNum" sz="quarter" idx="4"/>
          </p:nvPr>
        </p:nvSpPr>
        <p:spPr/>
        <p:txBody>
          <a:bodyPr rtlCol="0"/>
          <a:lstStyle>
            <a:defPPr>
              <a:defRPr lang="ru-RU"/>
            </a:defPPr>
          </a:lstStyle>
          <a:p>
            <a:pPr rtl="0"/>
            <a:fld id="{D57F1E4F-1CFF-5643-939E-02111984F565}" type="slidenum">
              <a:rPr lang="ru-RU" smtClean="0"/>
              <a:pPr/>
              <a:t>1</a:t>
            </a:fld>
            <a:endParaRPr lang="ru-RU" dirty="0"/>
          </a:p>
        </p:txBody>
      </p:sp>
      <p:sp>
        <p:nvSpPr>
          <p:cNvPr id="2" name="TextBox 1">
            <a:extLst>
              <a:ext uri="{FF2B5EF4-FFF2-40B4-BE49-F238E27FC236}">
                <a16:creationId xmlns:a16="http://schemas.microsoft.com/office/drawing/2014/main" id="{83A4EF99-06B5-1DBA-87E7-718C6F563E8C}"/>
              </a:ext>
            </a:extLst>
          </p:cNvPr>
          <p:cNvSpPr txBox="1"/>
          <p:nvPr/>
        </p:nvSpPr>
        <p:spPr>
          <a:xfrm>
            <a:off x="1154954" y="5888736"/>
            <a:ext cx="1965960" cy="353943"/>
          </a:xfrm>
          <a:prstGeom prst="rect">
            <a:avLst/>
          </a:prstGeom>
          <a:noFill/>
        </p:spPr>
        <p:txBody>
          <a:bodyPr wrap="square" rtlCol="0">
            <a:spAutoFit/>
          </a:bodyPr>
          <a:lstStyle/>
          <a:p>
            <a:r>
              <a:rPr lang="ru-RU" sz="1700" dirty="0">
                <a:solidFill>
                  <a:schemeClr val="bg1">
                    <a:lumMod val="75000"/>
                    <a:lumOff val="25000"/>
                  </a:schemeClr>
                </a:solidFill>
                <a:ea typeface="+mj-ea"/>
                <a:cs typeface="+mj-cs"/>
              </a:rPr>
              <a:t>Скаков Данила</a:t>
            </a:r>
            <a:endParaRPr lang="LID4096" sz="17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35970270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dirty="0"/>
              <a:t>Организация, вместе с набором данных, также выдала описание полей, собранных во время переписи(полный список приведен в последующих слайдах). Всего в них представлены следующие виды полей:</a:t>
            </a:r>
          </a:p>
          <a:p>
            <a:pPr marL="285750" indent="-285750" rtl="0">
              <a:lnSpc>
                <a:spcPct val="100000"/>
              </a:lnSpc>
              <a:spcBef>
                <a:spcPts val="600"/>
              </a:spcBef>
              <a:spcAft>
                <a:spcPts val="300"/>
              </a:spcAft>
              <a:buFontTx/>
              <a:buChar char="-"/>
            </a:pPr>
            <a:r>
              <a:rPr lang="ru-RU" dirty="0"/>
              <a:t>Числовое - 19 полей;</a:t>
            </a:r>
          </a:p>
          <a:p>
            <a:pPr marL="285750" indent="-285750" rtl="0">
              <a:lnSpc>
                <a:spcPct val="100000"/>
              </a:lnSpc>
              <a:spcBef>
                <a:spcPts val="600"/>
              </a:spcBef>
              <a:spcAft>
                <a:spcPts val="300"/>
              </a:spcAft>
              <a:buFontTx/>
              <a:buChar char="-"/>
            </a:pPr>
            <a:r>
              <a:rPr lang="ru-RU" dirty="0"/>
              <a:t>Категориальное(бинарное) - 11; </a:t>
            </a:r>
          </a:p>
          <a:p>
            <a:pPr marL="285750" indent="-285750" rtl="0">
              <a:lnSpc>
                <a:spcPct val="100000"/>
              </a:lnSpc>
              <a:spcBef>
                <a:spcPts val="600"/>
              </a:spcBef>
              <a:spcAft>
                <a:spcPts val="300"/>
              </a:spcAft>
              <a:buFontTx/>
              <a:buChar char="-"/>
            </a:pPr>
            <a:r>
              <a:rPr lang="ru-RU" dirty="0"/>
              <a:t>Категориальное - 7; </a:t>
            </a:r>
          </a:p>
          <a:p>
            <a:pPr marL="285750" indent="-285750" rtl="0">
              <a:lnSpc>
                <a:spcPct val="100000"/>
              </a:lnSpc>
              <a:spcBef>
                <a:spcPts val="600"/>
              </a:spcBef>
              <a:spcAft>
                <a:spcPts val="300"/>
              </a:spcAft>
              <a:buFontTx/>
              <a:buChar char="-"/>
            </a:pPr>
            <a:r>
              <a:rPr lang="ru-RU" dirty="0"/>
              <a:t>Текстовое - 7;</a:t>
            </a:r>
          </a:p>
          <a:p>
            <a:pPr marL="285750" indent="-285750" rtl="0">
              <a:lnSpc>
                <a:spcPct val="100000"/>
              </a:lnSpc>
              <a:spcBef>
                <a:spcPts val="600"/>
              </a:spcBef>
              <a:spcAft>
                <a:spcPts val="300"/>
              </a:spcAft>
              <a:buFontTx/>
              <a:buChar char="-"/>
            </a:pPr>
            <a:r>
              <a:rPr lang="ru-RU" dirty="0"/>
              <a:t>Дата и время - 1.</a:t>
            </a:r>
          </a:p>
          <a:p>
            <a:pPr rtl="0">
              <a:lnSpc>
                <a:spcPct val="100000"/>
              </a:lnSpc>
            </a:pPr>
            <a:r>
              <a:rPr lang="ru-RU" dirty="0"/>
              <a:t>Целевая переменная представлена в виде трех категории: «</a:t>
            </a:r>
            <a:r>
              <a:rPr lang="en-US" dirty="0"/>
              <a:t>Good</a:t>
            </a:r>
            <a:r>
              <a:rPr lang="ru-RU" dirty="0"/>
              <a:t>», «</a:t>
            </a:r>
            <a:r>
              <a:rPr lang="en-US" dirty="0"/>
              <a:t>Fair</a:t>
            </a:r>
            <a:r>
              <a:rPr lang="ru-RU" dirty="0"/>
              <a:t>» и «</a:t>
            </a:r>
            <a:r>
              <a:rPr lang="en-US" dirty="0"/>
              <a:t>Poor</a:t>
            </a:r>
            <a:r>
              <a:rPr lang="ru-RU" dirty="0"/>
              <a:t>»</a:t>
            </a:r>
            <a:r>
              <a:rPr lang="en-US" dirty="0"/>
              <a:t> (</a:t>
            </a:r>
            <a:r>
              <a:rPr lang="ru-RU" dirty="0"/>
              <a:t>«Хорошее», «Посредственное</a:t>
            </a:r>
            <a:r>
              <a:rPr lang="en-US" dirty="0"/>
              <a:t>/</a:t>
            </a:r>
            <a:r>
              <a:rPr lang="ru-RU" dirty="0"/>
              <a:t>среднее» и «Плохое» качество дерева.</a:t>
            </a:r>
            <a:r>
              <a:rPr lang="en-US" dirty="0"/>
              <a:t>)</a:t>
            </a:r>
            <a:r>
              <a:rPr lang="ru-RU" dirty="0"/>
              <a:t>. Следовательно, задача </a:t>
            </a:r>
            <a:r>
              <a:rPr lang="en-US" dirty="0"/>
              <a:t>ML – </a:t>
            </a:r>
            <a:r>
              <a:rPr lang="ru-RU" dirty="0"/>
              <a:t>построение модели </a:t>
            </a:r>
            <a:r>
              <a:rPr lang="ru-RU" dirty="0" err="1"/>
              <a:t>многоклассовой</a:t>
            </a:r>
            <a:r>
              <a:rPr lang="ru-RU" dirty="0"/>
              <a:t> классификации.</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10</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41936213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graphicFrame>
        <p:nvGraphicFramePr>
          <p:cNvPr id="5" name="Объект 4">
            <a:extLst>
              <a:ext uri="{FF2B5EF4-FFF2-40B4-BE49-F238E27FC236}">
                <a16:creationId xmlns:a16="http://schemas.microsoft.com/office/drawing/2014/main" id="{FB91B15F-EB72-DFEF-DFFB-EF1BE2E3C320}"/>
              </a:ext>
            </a:extLst>
          </p:cNvPr>
          <p:cNvGraphicFramePr>
            <a:graphicFrameLocks noGrp="1"/>
          </p:cNvGraphicFramePr>
          <p:nvPr>
            <p:ph sz="quarter" idx="10"/>
            <p:extLst>
              <p:ext uri="{D42A27DB-BD31-4B8C-83A1-F6EECF244321}">
                <p14:modId xmlns:p14="http://schemas.microsoft.com/office/powerpoint/2010/main" val="2549565064"/>
              </p:ext>
            </p:extLst>
          </p:nvPr>
        </p:nvGraphicFramePr>
        <p:xfrm>
          <a:off x="826702" y="1122319"/>
          <a:ext cx="8015546" cy="4917797"/>
        </p:xfrm>
        <a:graphic>
          <a:graphicData uri="http://schemas.openxmlformats.org/drawingml/2006/table">
            <a:tbl>
              <a:tblPr>
                <a:tableStyleId>{BDBED569-4797-4DF1-A0F4-6AAB3CD982D8}</a:tableStyleId>
              </a:tblPr>
              <a:tblGrid>
                <a:gridCol w="629493">
                  <a:extLst>
                    <a:ext uri="{9D8B030D-6E8A-4147-A177-3AD203B41FA5}">
                      <a16:colId xmlns:a16="http://schemas.microsoft.com/office/drawing/2014/main" val="2329275304"/>
                    </a:ext>
                  </a:extLst>
                </a:gridCol>
                <a:gridCol w="1096717">
                  <a:extLst>
                    <a:ext uri="{9D8B030D-6E8A-4147-A177-3AD203B41FA5}">
                      <a16:colId xmlns:a16="http://schemas.microsoft.com/office/drawing/2014/main" val="1864560018"/>
                    </a:ext>
                  </a:extLst>
                </a:gridCol>
                <a:gridCol w="4588306">
                  <a:extLst>
                    <a:ext uri="{9D8B030D-6E8A-4147-A177-3AD203B41FA5}">
                      <a16:colId xmlns:a16="http://schemas.microsoft.com/office/drawing/2014/main" val="1256748364"/>
                    </a:ext>
                  </a:extLst>
                </a:gridCol>
                <a:gridCol w="1701030">
                  <a:extLst>
                    <a:ext uri="{9D8B030D-6E8A-4147-A177-3AD203B41FA5}">
                      <a16:colId xmlns:a16="http://schemas.microsoft.com/office/drawing/2014/main" val="1597415823"/>
                    </a:ext>
                  </a:extLst>
                </a:gridCol>
              </a:tblGrid>
              <a:tr h="136608">
                <a:tc>
                  <a:txBody>
                    <a:bodyPr/>
                    <a:lstStyle/>
                    <a:p>
                      <a:pPr algn="l" fontAlgn="b"/>
                      <a:r>
                        <a:rPr lang="ru-RU" sz="1000" b="1" u="none" strike="noStrike" dirty="0">
                          <a:solidFill>
                            <a:schemeClr val="bg1">
                              <a:lumMod val="95000"/>
                              <a:lumOff val="5000"/>
                            </a:schemeClr>
                          </a:solidFill>
                          <a:effectLst/>
                        </a:rPr>
                        <a:t>Индекс</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Название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Описание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Тип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3018485396"/>
                  </a:ext>
                </a:extLst>
              </a:tr>
              <a:tr h="713730">
                <a:tc>
                  <a:txBody>
                    <a:bodyPr/>
                    <a:lstStyle/>
                    <a:p>
                      <a:pPr algn="ctr" fontAlgn="ctr"/>
                      <a:r>
                        <a:rPr lang="en-BE" sz="900" u="none" strike="noStrike" dirty="0">
                          <a:solidFill>
                            <a:schemeClr val="bg1">
                              <a:lumMod val="95000"/>
                              <a:lumOff val="5000"/>
                            </a:schemeClr>
                          </a:solidFill>
                          <a:effectLst/>
                        </a:rPr>
                        <a:t>1</a:t>
                      </a:r>
                      <a:endParaRPr lang="en-BE"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dirty="0" err="1">
                          <a:solidFill>
                            <a:schemeClr val="bg1">
                              <a:lumMod val="95000"/>
                              <a:lumOff val="5000"/>
                            </a:schemeClr>
                          </a:solidFill>
                          <a:effectLst/>
                        </a:rPr>
                        <a:t>tree_id</a:t>
                      </a:r>
                      <a:endParaRPr lang="en-US"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900" u="none" strike="noStrike" dirty="0">
                          <a:solidFill>
                            <a:schemeClr val="bg1">
                              <a:lumMod val="95000"/>
                              <a:lumOff val="5000"/>
                            </a:schemeClr>
                          </a:solidFill>
                          <a:effectLst/>
                        </a:rPr>
                        <a:t>Уникальный идентификатор, используемый для идентификации в первую очередь человека, который вводил данные по данному дереву. Сгенерировано автоматически программой. Для данной задачи является уникальным идентификатором дерева, но не может быть использован для </a:t>
                      </a:r>
                      <a:r>
                        <a:rPr lang="ru-RU" sz="900" u="none" strike="noStrike" dirty="0" err="1">
                          <a:solidFill>
                            <a:schemeClr val="bg1">
                              <a:lumMod val="95000"/>
                              <a:lumOff val="5000"/>
                            </a:schemeClr>
                          </a:solidFill>
                          <a:effectLst/>
                        </a:rPr>
                        <a:t>джойна</a:t>
                      </a:r>
                      <a:r>
                        <a:rPr lang="ru-RU" sz="900" u="none" strike="noStrike" dirty="0">
                          <a:solidFill>
                            <a:schemeClr val="bg1">
                              <a:lumMod val="95000"/>
                              <a:lumOff val="5000"/>
                            </a:schemeClr>
                          </a:solidFill>
                          <a:effectLst/>
                        </a:rPr>
                        <a:t> с другими данными за другие периоды.</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a:solidFill>
                            <a:schemeClr val="bg1">
                              <a:lumMod val="95000"/>
                              <a:lumOff val="5000"/>
                            </a:schemeClr>
                          </a:solidFill>
                          <a:effectLst/>
                        </a:rPr>
                        <a:t>Числовое</a:t>
                      </a:r>
                      <a:endParaRPr lang="ru-RU"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2512224097"/>
                  </a:ext>
                </a:extLst>
              </a:tr>
              <a:tr h="409824">
                <a:tc>
                  <a:txBody>
                    <a:bodyPr/>
                    <a:lstStyle/>
                    <a:p>
                      <a:pPr algn="ctr" fontAlgn="ctr"/>
                      <a:r>
                        <a:rPr lang="en-BE" sz="900" u="none" strike="noStrike">
                          <a:solidFill>
                            <a:schemeClr val="bg1">
                              <a:lumMod val="95000"/>
                              <a:lumOff val="5000"/>
                            </a:schemeClr>
                          </a:solidFill>
                          <a:effectLst/>
                        </a:rPr>
                        <a:t>2</a:t>
                      </a:r>
                      <a:endParaRPr lang="en-BE" sz="900" b="0" i="0" u="none" strike="noStrike">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dirty="0" err="1">
                          <a:solidFill>
                            <a:schemeClr val="bg1">
                              <a:lumMod val="95000"/>
                              <a:lumOff val="5000"/>
                            </a:schemeClr>
                          </a:solidFill>
                          <a:effectLst/>
                        </a:rPr>
                        <a:t>block_id</a:t>
                      </a:r>
                      <a:endParaRPr lang="en-US"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en-US" sz="900" u="none" strike="noStrike" dirty="0">
                          <a:solidFill>
                            <a:schemeClr val="bg1">
                              <a:lumMod val="95000"/>
                              <a:lumOff val="5000"/>
                            </a:schemeClr>
                          </a:solidFill>
                          <a:effectLst/>
                        </a:rPr>
                        <a:t>Identifier linking each tree to the block in the </a:t>
                      </a:r>
                      <a:r>
                        <a:rPr lang="en-US" sz="900" u="none" strike="noStrike" dirty="0" err="1">
                          <a:solidFill>
                            <a:schemeClr val="bg1">
                              <a:lumMod val="95000"/>
                              <a:lumOff val="5000"/>
                            </a:schemeClr>
                          </a:solidFill>
                          <a:effectLst/>
                        </a:rPr>
                        <a:t>blockfacetable</a:t>
                      </a:r>
                      <a:r>
                        <a:rPr lang="en-US" sz="900" u="none" strike="noStrike" dirty="0">
                          <a:solidFill>
                            <a:schemeClr val="bg1">
                              <a:lumMod val="95000"/>
                              <a:lumOff val="5000"/>
                            </a:schemeClr>
                          </a:solidFill>
                          <a:effectLst/>
                        </a:rPr>
                        <a:t>/shapefile that it is mapped on. - </a:t>
                      </a:r>
                      <a:r>
                        <a:rPr lang="ru-RU" sz="900" u="none" strike="noStrike" dirty="0">
                          <a:solidFill>
                            <a:schemeClr val="bg1">
                              <a:lumMod val="95000"/>
                              <a:lumOff val="5000"/>
                            </a:schemeClr>
                          </a:solidFill>
                          <a:effectLst/>
                        </a:rPr>
                        <a:t>Идентификатор, связывающий каждое дерево с блоком в </a:t>
                      </a:r>
                      <a:r>
                        <a:rPr lang="en-US" sz="900" u="none" strike="noStrike" dirty="0" err="1">
                          <a:solidFill>
                            <a:schemeClr val="bg1">
                              <a:lumMod val="95000"/>
                              <a:lumOff val="5000"/>
                            </a:schemeClr>
                          </a:solidFill>
                          <a:effectLst/>
                        </a:rPr>
                        <a:t>blockfacetable</a:t>
                      </a:r>
                      <a:r>
                        <a:rPr lang="en-US" sz="900" u="none" strike="noStrike" dirty="0">
                          <a:solidFill>
                            <a:schemeClr val="bg1">
                              <a:lumMod val="95000"/>
                              <a:lumOff val="5000"/>
                            </a:schemeClr>
                          </a:solidFill>
                          <a:effectLst/>
                        </a:rPr>
                        <a:t>/shapefile, </a:t>
                      </a:r>
                      <a:r>
                        <a:rPr lang="ru-RU" sz="900" u="none" strike="noStrike" dirty="0">
                          <a:solidFill>
                            <a:schemeClr val="bg1">
                              <a:lumMod val="95000"/>
                              <a:lumOff val="5000"/>
                            </a:schemeClr>
                          </a:solidFill>
                          <a:effectLst/>
                        </a:rPr>
                        <a:t>в котором оно заполнено.</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a:solidFill>
                            <a:schemeClr val="bg1">
                              <a:lumMod val="95000"/>
                              <a:lumOff val="5000"/>
                            </a:schemeClr>
                          </a:solidFill>
                          <a:effectLst/>
                        </a:rPr>
                        <a:t>Числовое</a:t>
                      </a:r>
                      <a:endParaRPr lang="ru-RU"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2287024738"/>
                  </a:ext>
                </a:extLst>
              </a:tr>
              <a:tr h="409824">
                <a:tc>
                  <a:txBody>
                    <a:bodyPr/>
                    <a:lstStyle/>
                    <a:p>
                      <a:pPr algn="ctr" fontAlgn="ctr"/>
                      <a:r>
                        <a:rPr lang="en-BE" sz="900" u="none" strike="noStrike">
                          <a:solidFill>
                            <a:schemeClr val="bg1">
                              <a:lumMod val="95000"/>
                              <a:lumOff val="5000"/>
                            </a:schemeClr>
                          </a:solidFill>
                          <a:effectLst/>
                        </a:rPr>
                        <a:t>3</a:t>
                      </a:r>
                      <a:endParaRPr lang="en-BE" sz="900" b="0" i="0" u="none" strike="noStrike">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a:solidFill>
                            <a:schemeClr val="bg1">
                              <a:lumMod val="95000"/>
                              <a:lumOff val="5000"/>
                            </a:schemeClr>
                          </a:solidFill>
                          <a:effectLst/>
                        </a:rPr>
                        <a:t>created_at</a:t>
                      </a:r>
                      <a:endParaRPr lang="en-US"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900" u="none" strike="noStrike" dirty="0">
                          <a:solidFill>
                            <a:schemeClr val="bg1">
                              <a:lumMod val="95000"/>
                              <a:lumOff val="5000"/>
                            </a:schemeClr>
                          </a:solidFill>
                          <a:effectLst/>
                        </a:rPr>
                        <a:t>Дата и время создания записи в программе. То есть время, когда человек ввел данные в систему и не отображает полностью время, когда дерево было оценено.</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a:solidFill>
                            <a:schemeClr val="bg1">
                              <a:lumMod val="95000"/>
                              <a:lumOff val="5000"/>
                            </a:schemeClr>
                          </a:solidFill>
                          <a:effectLst/>
                        </a:rPr>
                        <a:t>Время и дата</a:t>
                      </a:r>
                      <a:endParaRPr lang="ru-RU"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3378405136"/>
                  </a:ext>
                </a:extLst>
              </a:tr>
              <a:tr h="409824">
                <a:tc>
                  <a:txBody>
                    <a:bodyPr/>
                    <a:lstStyle/>
                    <a:p>
                      <a:pPr algn="ctr" fontAlgn="ctr"/>
                      <a:r>
                        <a:rPr lang="en-BE" sz="900" u="none" strike="noStrike">
                          <a:solidFill>
                            <a:schemeClr val="bg1">
                              <a:lumMod val="95000"/>
                              <a:lumOff val="5000"/>
                            </a:schemeClr>
                          </a:solidFill>
                          <a:effectLst/>
                        </a:rPr>
                        <a:t>4</a:t>
                      </a:r>
                      <a:endParaRPr lang="en-BE" sz="900" b="0" i="0" u="none" strike="noStrike">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a:solidFill>
                            <a:schemeClr val="bg1">
                              <a:lumMod val="95000"/>
                              <a:lumOff val="5000"/>
                            </a:schemeClr>
                          </a:solidFill>
                          <a:effectLst/>
                        </a:rPr>
                        <a:t>tree_dbh</a:t>
                      </a:r>
                      <a:endParaRPr lang="en-US"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900" u="none" strike="noStrike" dirty="0">
                          <a:solidFill>
                            <a:schemeClr val="bg1">
                              <a:lumMod val="95000"/>
                              <a:lumOff val="5000"/>
                            </a:schemeClr>
                          </a:solidFill>
                          <a:effectLst/>
                        </a:rPr>
                        <a:t>Диаметр дерева, измеренный приблизительно в 137 см над землёй. Данные собраны для живых и мертвых деревьев. Для пней используется поле </a:t>
                      </a:r>
                      <a:r>
                        <a:rPr lang="ru-RU" sz="900" u="none" strike="noStrike" dirty="0" err="1">
                          <a:solidFill>
                            <a:schemeClr val="bg1">
                              <a:lumMod val="95000"/>
                              <a:lumOff val="5000"/>
                            </a:schemeClr>
                          </a:solidFill>
                          <a:effectLst/>
                        </a:rPr>
                        <a:t>stump_diam</a:t>
                      </a:r>
                      <a:r>
                        <a:rPr lang="ru-RU" sz="900" u="none" strike="noStrike" dirty="0">
                          <a:solidFill>
                            <a:schemeClr val="bg1">
                              <a:lumMod val="95000"/>
                              <a:lumOff val="5000"/>
                            </a:schemeClr>
                          </a:solidFill>
                          <a:effectLst/>
                        </a:rPr>
                        <a:t>. В дюймах.</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a:solidFill>
                            <a:schemeClr val="bg1">
                              <a:lumMod val="95000"/>
                              <a:lumOff val="5000"/>
                            </a:schemeClr>
                          </a:solidFill>
                          <a:effectLst/>
                        </a:rPr>
                        <a:t>Числовое</a:t>
                      </a:r>
                      <a:endParaRPr lang="ru-RU"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2111604429"/>
                  </a:ext>
                </a:extLst>
              </a:tr>
              <a:tr h="136608">
                <a:tc>
                  <a:txBody>
                    <a:bodyPr/>
                    <a:lstStyle/>
                    <a:p>
                      <a:pPr algn="ctr" fontAlgn="ctr"/>
                      <a:r>
                        <a:rPr lang="en-BE" sz="900" u="none" strike="noStrike">
                          <a:solidFill>
                            <a:schemeClr val="bg1">
                              <a:lumMod val="95000"/>
                              <a:lumOff val="5000"/>
                            </a:schemeClr>
                          </a:solidFill>
                          <a:effectLst/>
                        </a:rPr>
                        <a:t>5</a:t>
                      </a:r>
                      <a:endParaRPr lang="en-BE" sz="900" b="0" i="0" u="none" strike="noStrike">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a:solidFill>
                            <a:schemeClr val="bg1">
                              <a:lumMod val="95000"/>
                              <a:lumOff val="5000"/>
                            </a:schemeClr>
                          </a:solidFill>
                          <a:effectLst/>
                        </a:rPr>
                        <a:t>stump_diam</a:t>
                      </a:r>
                      <a:endParaRPr lang="en-US"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900" u="none" strike="noStrike" dirty="0">
                          <a:solidFill>
                            <a:schemeClr val="bg1">
                              <a:lumMod val="95000"/>
                              <a:lumOff val="5000"/>
                            </a:schemeClr>
                          </a:solidFill>
                          <a:effectLst/>
                        </a:rPr>
                        <a:t>Диаметр пня, округленный к ближайшему значению (в дюймах)</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a:solidFill>
                            <a:schemeClr val="bg1">
                              <a:lumMod val="95000"/>
                              <a:lumOff val="5000"/>
                            </a:schemeClr>
                          </a:solidFill>
                          <a:effectLst/>
                        </a:rPr>
                        <a:t>Числовое</a:t>
                      </a:r>
                      <a:endParaRPr lang="ru-RU"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478799158"/>
                  </a:ext>
                </a:extLst>
              </a:tr>
              <a:tr h="360118">
                <a:tc>
                  <a:txBody>
                    <a:bodyPr/>
                    <a:lstStyle/>
                    <a:p>
                      <a:pPr algn="ctr" fontAlgn="ctr"/>
                      <a:r>
                        <a:rPr lang="en-BE" sz="900" u="none" strike="noStrike">
                          <a:solidFill>
                            <a:schemeClr val="bg1">
                              <a:lumMod val="95000"/>
                              <a:lumOff val="5000"/>
                            </a:schemeClr>
                          </a:solidFill>
                          <a:effectLst/>
                        </a:rPr>
                        <a:t>6</a:t>
                      </a:r>
                      <a:endParaRPr lang="en-BE" sz="900" b="0" i="0" u="none" strike="noStrike">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a:solidFill>
                            <a:schemeClr val="bg1">
                              <a:lumMod val="95000"/>
                              <a:lumOff val="5000"/>
                            </a:schemeClr>
                          </a:solidFill>
                          <a:effectLst/>
                        </a:rPr>
                        <a:t>curb_loc</a:t>
                      </a:r>
                      <a:endParaRPr lang="en-US"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900" u="none" strike="noStrike" dirty="0">
                          <a:solidFill>
                            <a:schemeClr val="bg1">
                              <a:lumMod val="95000"/>
                              <a:lumOff val="5000"/>
                            </a:schemeClr>
                          </a:solidFill>
                          <a:effectLst/>
                        </a:rPr>
                        <a:t>Расположение клумбы по отношению к бордюру; деревья либо расположены вдоль бордюра (</a:t>
                      </a:r>
                      <a:r>
                        <a:rPr lang="ru-RU" sz="900" u="none" strike="noStrike" dirty="0" err="1">
                          <a:solidFill>
                            <a:schemeClr val="bg1">
                              <a:lumMod val="95000"/>
                              <a:lumOff val="5000"/>
                            </a:schemeClr>
                          </a:solidFill>
                          <a:effectLst/>
                        </a:rPr>
                        <a:t>OnCurb</a:t>
                      </a:r>
                      <a:r>
                        <a:rPr lang="ru-RU" sz="900" u="none" strike="noStrike" dirty="0">
                          <a:solidFill>
                            <a:schemeClr val="bg1">
                              <a:lumMod val="95000"/>
                              <a:lumOff val="5000"/>
                            </a:schemeClr>
                          </a:solidFill>
                          <a:effectLst/>
                        </a:rPr>
                        <a:t>), либо за бордюром (</a:t>
                      </a:r>
                      <a:r>
                        <a:rPr lang="ru-RU" sz="900" u="none" strike="noStrike" dirty="0" err="1">
                          <a:solidFill>
                            <a:schemeClr val="bg1">
                              <a:lumMod val="95000"/>
                              <a:lumOff val="5000"/>
                            </a:schemeClr>
                          </a:solidFill>
                          <a:effectLst/>
                        </a:rPr>
                        <a:t>OffsetFromCurb</a:t>
                      </a:r>
                      <a:r>
                        <a:rPr lang="ru-RU" sz="900" u="none" strike="noStrike" dirty="0">
                          <a:solidFill>
                            <a:schemeClr val="bg1">
                              <a:lumMod val="95000"/>
                              <a:lumOff val="5000"/>
                            </a:schemeClr>
                          </a:solidFill>
                          <a:effectLst/>
                        </a:rPr>
                        <a:t>)</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a:solidFill>
                            <a:schemeClr val="bg1">
                              <a:lumMod val="95000"/>
                              <a:lumOff val="5000"/>
                            </a:schemeClr>
                          </a:solidFill>
                          <a:effectLst/>
                        </a:rPr>
                        <a:t>Категориальное(бинарное)</a:t>
                      </a:r>
                      <a:endParaRPr lang="ru-RU"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613801003"/>
                  </a:ext>
                </a:extLst>
              </a:tr>
              <a:tr h="273215">
                <a:tc>
                  <a:txBody>
                    <a:bodyPr/>
                    <a:lstStyle/>
                    <a:p>
                      <a:pPr algn="ctr" fontAlgn="ctr"/>
                      <a:r>
                        <a:rPr lang="en-BE" sz="900" u="none" strike="noStrike">
                          <a:solidFill>
                            <a:schemeClr val="bg1">
                              <a:lumMod val="95000"/>
                              <a:lumOff val="5000"/>
                            </a:schemeClr>
                          </a:solidFill>
                          <a:effectLst/>
                        </a:rPr>
                        <a:t>7</a:t>
                      </a:r>
                      <a:endParaRPr lang="en-BE" sz="900" b="0" i="0" u="none" strike="noStrike">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a:solidFill>
                            <a:schemeClr val="bg1">
                              <a:lumMod val="95000"/>
                              <a:lumOff val="5000"/>
                            </a:schemeClr>
                          </a:solidFill>
                          <a:effectLst/>
                        </a:rPr>
                        <a:t>status</a:t>
                      </a:r>
                      <a:endParaRPr lang="en-US"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900" u="none" strike="noStrike" dirty="0">
                          <a:solidFill>
                            <a:schemeClr val="bg1">
                              <a:lumMod val="95000"/>
                              <a:lumOff val="5000"/>
                            </a:schemeClr>
                          </a:solidFill>
                          <a:effectLst/>
                        </a:rPr>
                        <a:t>Статус дерева, указывающий на то, является ли дерево живым, мёртвым или пнем(</a:t>
                      </a:r>
                      <a:r>
                        <a:rPr lang="ru-RU" sz="900" u="none" strike="noStrike" dirty="0" err="1">
                          <a:solidFill>
                            <a:schemeClr val="bg1">
                              <a:lumMod val="95000"/>
                              <a:lumOff val="5000"/>
                            </a:schemeClr>
                          </a:solidFill>
                          <a:effectLst/>
                        </a:rPr>
                        <a:t>Alive</a:t>
                      </a:r>
                      <a:r>
                        <a:rPr lang="ru-RU" sz="900" u="none" strike="noStrike" dirty="0">
                          <a:solidFill>
                            <a:schemeClr val="bg1">
                              <a:lumMod val="95000"/>
                              <a:lumOff val="5000"/>
                            </a:schemeClr>
                          </a:solidFill>
                          <a:effectLst/>
                        </a:rPr>
                        <a:t>, Dead, </a:t>
                      </a:r>
                      <a:r>
                        <a:rPr lang="ru-RU" sz="900" u="none" strike="noStrike" dirty="0" err="1">
                          <a:solidFill>
                            <a:schemeClr val="bg1">
                              <a:lumMod val="95000"/>
                              <a:lumOff val="5000"/>
                            </a:schemeClr>
                          </a:solidFill>
                          <a:effectLst/>
                        </a:rPr>
                        <a:t>Stump</a:t>
                      </a:r>
                      <a:r>
                        <a:rPr lang="ru-RU" sz="900" u="none" strike="noStrike" dirty="0">
                          <a:solidFill>
                            <a:schemeClr val="bg1">
                              <a:lumMod val="95000"/>
                              <a:lumOff val="5000"/>
                            </a:schemeClr>
                          </a:solidFill>
                          <a:effectLst/>
                        </a:rPr>
                        <a:t>).</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a:solidFill>
                            <a:schemeClr val="bg1">
                              <a:lumMod val="95000"/>
                              <a:lumOff val="5000"/>
                            </a:schemeClr>
                          </a:solidFill>
                          <a:effectLst/>
                        </a:rPr>
                        <a:t>Категориальное</a:t>
                      </a:r>
                      <a:endParaRPr lang="ru-RU"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407306229"/>
                  </a:ext>
                </a:extLst>
              </a:tr>
              <a:tr h="409824">
                <a:tc>
                  <a:txBody>
                    <a:bodyPr/>
                    <a:lstStyle/>
                    <a:p>
                      <a:pPr algn="ctr" fontAlgn="ctr"/>
                      <a:r>
                        <a:rPr lang="en-BE" sz="900" u="none" strike="noStrike">
                          <a:solidFill>
                            <a:schemeClr val="bg1">
                              <a:lumMod val="95000"/>
                              <a:lumOff val="5000"/>
                            </a:schemeClr>
                          </a:solidFill>
                          <a:effectLst/>
                        </a:rPr>
                        <a:t>8</a:t>
                      </a:r>
                      <a:endParaRPr lang="en-BE" sz="900" b="0" i="0" u="none" strike="noStrike">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a:solidFill>
                            <a:schemeClr val="bg1">
                              <a:lumMod val="95000"/>
                              <a:lumOff val="5000"/>
                            </a:schemeClr>
                          </a:solidFill>
                          <a:effectLst/>
                        </a:rPr>
                        <a:t>health</a:t>
                      </a:r>
                      <a:endParaRPr lang="en-US"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900" u="none" strike="noStrike" dirty="0">
                          <a:solidFill>
                            <a:schemeClr val="bg1">
                              <a:lumMod val="95000"/>
                              <a:lumOff val="5000"/>
                            </a:schemeClr>
                          </a:solidFill>
                          <a:effectLst/>
                        </a:rPr>
                        <a:t>Оценка здоровья дерева пользователем. Принимает значения Good, Fair, Poor (Хорошо, Удовлетворительно, Плохо). Для пней и мертвых деревьев значение пустое.</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a:solidFill>
                            <a:schemeClr val="bg1">
                              <a:lumMod val="95000"/>
                              <a:lumOff val="5000"/>
                            </a:schemeClr>
                          </a:solidFill>
                          <a:effectLst/>
                        </a:rPr>
                        <a:t>Категориальное</a:t>
                      </a:r>
                      <a:endParaRPr lang="ru-RU"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4292403736"/>
                  </a:ext>
                </a:extLst>
              </a:tr>
              <a:tr h="136608">
                <a:tc>
                  <a:txBody>
                    <a:bodyPr/>
                    <a:lstStyle/>
                    <a:p>
                      <a:pPr algn="ctr" fontAlgn="ctr"/>
                      <a:r>
                        <a:rPr lang="en-BE" sz="900" u="none" strike="noStrike">
                          <a:solidFill>
                            <a:schemeClr val="bg1">
                              <a:lumMod val="95000"/>
                              <a:lumOff val="5000"/>
                            </a:schemeClr>
                          </a:solidFill>
                          <a:effectLst/>
                        </a:rPr>
                        <a:t>9</a:t>
                      </a:r>
                      <a:endParaRPr lang="en-BE" sz="900" b="0" i="0" u="none" strike="noStrike">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a:solidFill>
                            <a:schemeClr val="bg1">
                              <a:lumMod val="95000"/>
                              <a:lumOff val="5000"/>
                            </a:schemeClr>
                          </a:solidFill>
                          <a:effectLst/>
                        </a:rPr>
                        <a:t>spc_latin</a:t>
                      </a:r>
                      <a:endParaRPr lang="en-US"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900" u="none" strike="noStrike" dirty="0">
                          <a:solidFill>
                            <a:schemeClr val="bg1">
                              <a:lumMod val="95000"/>
                              <a:lumOff val="5000"/>
                            </a:schemeClr>
                          </a:solidFill>
                          <a:effectLst/>
                        </a:rPr>
                        <a:t>Название вида на латыни, например "Acer </a:t>
                      </a:r>
                      <a:r>
                        <a:rPr lang="ru-RU" sz="900" u="none" strike="noStrike" dirty="0" err="1">
                          <a:solidFill>
                            <a:schemeClr val="bg1">
                              <a:lumMod val="95000"/>
                              <a:lumOff val="5000"/>
                            </a:schemeClr>
                          </a:solidFill>
                          <a:effectLst/>
                        </a:rPr>
                        <a:t>rubrum</a:t>
                      </a:r>
                      <a:r>
                        <a:rPr lang="ru-RU" sz="900" u="none" strike="noStrike" dirty="0">
                          <a:solidFill>
                            <a:schemeClr val="bg1">
                              <a:lumMod val="95000"/>
                              <a:lumOff val="5000"/>
                            </a:schemeClr>
                          </a:solidFill>
                          <a:effectLst/>
                        </a:rPr>
                        <a:t>".</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a:solidFill>
                            <a:schemeClr val="bg1">
                              <a:lumMod val="95000"/>
                              <a:lumOff val="5000"/>
                            </a:schemeClr>
                          </a:solidFill>
                          <a:effectLst/>
                        </a:rPr>
                        <a:t>Текстовое</a:t>
                      </a:r>
                      <a:endParaRPr lang="ru-RU"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242964654"/>
                  </a:ext>
                </a:extLst>
              </a:tr>
              <a:tr h="136608">
                <a:tc>
                  <a:txBody>
                    <a:bodyPr/>
                    <a:lstStyle/>
                    <a:p>
                      <a:pPr algn="ctr" fontAlgn="ctr"/>
                      <a:r>
                        <a:rPr lang="en-BE" sz="900" u="none" strike="noStrike">
                          <a:solidFill>
                            <a:schemeClr val="bg1">
                              <a:lumMod val="95000"/>
                              <a:lumOff val="5000"/>
                            </a:schemeClr>
                          </a:solidFill>
                          <a:effectLst/>
                        </a:rPr>
                        <a:t>10</a:t>
                      </a:r>
                      <a:endParaRPr lang="en-BE" sz="900" b="0" i="0" u="none" strike="noStrike">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a:solidFill>
                            <a:schemeClr val="bg1">
                              <a:lumMod val="95000"/>
                              <a:lumOff val="5000"/>
                            </a:schemeClr>
                          </a:solidFill>
                          <a:effectLst/>
                        </a:rPr>
                        <a:t>spc_common</a:t>
                      </a:r>
                      <a:endParaRPr lang="en-US"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900" u="none" strike="noStrike" dirty="0">
                          <a:solidFill>
                            <a:schemeClr val="bg1">
                              <a:lumMod val="95000"/>
                              <a:lumOff val="5000"/>
                            </a:schemeClr>
                          </a:solidFill>
                          <a:effectLst/>
                        </a:rPr>
                        <a:t>Общее название вида, например "</a:t>
                      </a:r>
                      <a:r>
                        <a:rPr lang="ru-RU" sz="900" u="none" strike="noStrike" dirty="0" err="1">
                          <a:solidFill>
                            <a:schemeClr val="bg1">
                              <a:lumMod val="95000"/>
                              <a:lumOff val="5000"/>
                            </a:schemeClr>
                          </a:solidFill>
                          <a:effectLst/>
                        </a:rPr>
                        <a:t>red</a:t>
                      </a:r>
                      <a:r>
                        <a:rPr lang="ru-RU" sz="900" u="none" strike="noStrike" dirty="0">
                          <a:solidFill>
                            <a:schemeClr val="bg1">
                              <a:lumMod val="95000"/>
                              <a:lumOff val="5000"/>
                            </a:schemeClr>
                          </a:solidFill>
                          <a:effectLst/>
                        </a:rPr>
                        <a:t> </a:t>
                      </a:r>
                      <a:r>
                        <a:rPr lang="ru-RU" sz="900" u="none" strike="noStrike" dirty="0" err="1">
                          <a:solidFill>
                            <a:schemeClr val="bg1">
                              <a:lumMod val="95000"/>
                              <a:lumOff val="5000"/>
                            </a:schemeClr>
                          </a:solidFill>
                          <a:effectLst/>
                        </a:rPr>
                        <a:t>maple</a:t>
                      </a:r>
                      <a:r>
                        <a:rPr lang="ru-RU" sz="900" u="none" strike="noStrike" dirty="0">
                          <a:solidFill>
                            <a:schemeClr val="bg1">
                              <a:lumMod val="95000"/>
                              <a:lumOff val="5000"/>
                            </a:schemeClr>
                          </a:solidFill>
                          <a:effectLst/>
                        </a:rPr>
                        <a:t>".</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a:solidFill>
                            <a:schemeClr val="bg1">
                              <a:lumMod val="95000"/>
                              <a:lumOff val="5000"/>
                            </a:schemeClr>
                          </a:solidFill>
                          <a:effectLst/>
                        </a:rPr>
                        <a:t>Текстовое</a:t>
                      </a:r>
                      <a:endParaRPr lang="ru-RU"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3085977642"/>
                  </a:ext>
                </a:extLst>
              </a:tr>
              <a:tr h="819647">
                <a:tc>
                  <a:txBody>
                    <a:bodyPr/>
                    <a:lstStyle/>
                    <a:p>
                      <a:pPr algn="ctr" fontAlgn="ctr"/>
                      <a:r>
                        <a:rPr lang="en-BE" sz="900" u="none" strike="noStrike">
                          <a:solidFill>
                            <a:schemeClr val="bg1">
                              <a:lumMod val="95000"/>
                              <a:lumOff val="5000"/>
                            </a:schemeClr>
                          </a:solidFill>
                          <a:effectLst/>
                        </a:rPr>
                        <a:t>11</a:t>
                      </a:r>
                      <a:endParaRPr lang="en-BE" sz="900" b="0" i="0" u="none" strike="noStrike">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a:solidFill>
                            <a:schemeClr val="bg1">
                              <a:lumMod val="95000"/>
                              <a:lumOff val="5000"/>
                            </a:schemeClr>
                          </a:solidFill>
                          <a:effectLst/>
                        </a:rPr>
                        <a:t>steward</a:t>
                      </a:r>
                      <a:endParaRPr lang="en-US"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900" u="none" strike="noStrike" dirty="0">
                          <a:solidFill>
                            <a:schemeClr val="bg1">
                              <a:lumMod val="95000"/>
                              <a:lumOff val="5000"/>
                            </a:schemeClr>
                          </a:solidFill>
                          <a:effectLst/>
                        </a:rPr>
                        <a:t>Поле содержит данные о том, есть ли и в каком количестве у дерева находятся объекты или вещи, оставленные простыми людьми или волонтерами. Например, садовые украшения, такие как игрушка гномика или розовый фламинго. Нужно для идентификации того, ухаживает за деревом кто-то посторонний или нет. Принимает значения 1or2, 3or4, 4orMore, </a:t>
                      </a:r>
                      <a:r>
                        <a:rPr lang="ru-RU" sz="900" u="none" strike="noStrike" dirty="0" err="1">
                          <a:solidFill>
                            <a:schemeClr val="bg1">
                              <a:lumMod val="95000"/>
                              <a:lumOff val="5000"/>
                            </a:schemeClr>
                          </a:solidFill>
                          <a:effectLst/>
                        </a:rPr>
                        <a:t>None</a:t>
                      </a:r>
                      <a:r>
                        <a:rPr lang="ru-RU" sz="900" u="none" strike="noStrike" dirty="0">
                          <a:solidFill>
                            <a:schemeClr val="bg1">
                              <a:lumMod val="95000"/>
                              <a:lumOff val="5000"/>
                            </a:schemeClr>
                          </a:solidFill>
                          <a:effectLst/>
                        </a:rPr>
                        <a:t>.</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dirty="0">
                          <a:solidFill>
                            <a:schemeClr val="bg1">
                              <a:lumMod val="95000"/>
                              <a:lumOff val="5000"/>
                            </a:schemeClr>
                          </a:solidFill>
                          <a:effectLst/>
                        </a:rPr>
                        <a:t>Категориальное</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1250079048"/>
                  </a:ext>
                </a:extLst>
              </a:tr>
              <a:tr h="477989">
                <a:tc>
                  <a:txBody>
                    <a:bodyPr/>
                    <a:lstStyle/>
                    <a:p>
                      <a:pPr algn="ctr" fontAlgn="ctr"/>
                      <a:r>
                        <a:rPr lang="en-BE" sz="900" u="none" strike="noStrike">
                          <a:solidFill>
                            <a:schemeClr val="bg1">
                              <a:lumMod val="95000"/>
                              <a:lumOff val="5000"/>
                            </a:schemeClr>
                          </a:solidFill>
                          <a:effectLst/>
                        </a:rPr>
                        <a:t>12</a:t>
                      </a:r>
                      <a:endParaRPr lang="en-BE" sz="900" b="0" i="0" u="none" strike="noStrike">
                        <a:solidFill>
                          <a:schemeClr val="bg1">
                            <a:lumMod val="95000"/>
                            <a:lumOff val="5000"/>
                          </a:schemeClr>
                        </a:solidFill>
                        <a:effectLst/>
                        <a:latin typeface="Times New Roman" panose="02020603050405020304" pitchFamily="18" charset="0"/>
                      </a:endParaRPr>
                    </a:p>
                  </a:txBody>
                  <a:tcPr marL="5888" marR="5888" marT="5888" marB="0" anchor="ctr"/>
                </a:tc>
                <a:tc>
                  <a:txBody>
                    <a:bodyPr/>
                    <a:lstStyle/>
                    <a:p>
                      <a:pPr algn="ctr" fontAlgn="b"/>
                      <a:r>
                        <a:rPr lang="en-US" sz="900" u="none" strike="noStrike">
                          <a:solidFill>
                            <a:schemeClr val="bg1">
                              <a:lumMod val="95000"/>
                              <a:lumOff val="5000"/>
                            </a:schemeClr>
                          </a:solidFill>
                          <a:effectLst/>
                        </a:rPr>
                        <a:t>guards</a:t>
                      </a:r>
                      <a:endParaRPr lang="en-US" sz="900" b="0" i="0" u="none" strike="noStrike">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900" u="none" strike="noStrike" dirty="0">
                          <a:solidFill>
                            <a:schemeClr val="bg1">
                              <a:lumMod val="95000"/>
                              <a:lumOff val="5000"/>
                            </a:schemeClr>
                          </a:solidFill>
                          <a:effectLst/>
                        </a:rPr>
                        <a:t>Указывает, присутствует ли ограждение и считается ли оно полезной или вредной для дерева(</a:t>
                      </a:r>
                      <a:r>
                        <a:rPr lang="ru-RU" sz="900" u="none" strike="noStrike" dirty="0" err="1">
                          <a:solidFill>
                            <a:schemeClr val="bg1">
                              <a:lumMod val="95000"/>
                              <a:lumOff val="5000"/>
                            </a:schemeClr>
                          </a:solidFill>
                          <a:effectLst/>
                        </a:rPr>
                        <a:t>Harmful</a:t>
                      </a:r>
                      <a:r>
                        <a:rPr lang="ru-RU" sz="900" u="none" strike="noStrike" dirty="0">
                          <a:solidFill>
                            <a:schemeClr val="bg1">
                              <a:lumMod val="95000"/>
                              <a:lumOff val="5000"/>
                            </a:schemeClr>
                          </a:solidFill>
                          <a:effectLst/>
                        </a:rPr>
                        <a:t>, </a:t>
                      </a:r>
                      <a:r>
                        <a:rPr lang="ru-RU" sz="900" u="none" strike="noStrike" dirty="0" err="1">
                          <a:solidFill>
                            <a:schemeClr val="bg1">
                              <a:lumMod val="95000"/>
                              <a:lumOff val="5000"/>
                            </a:schemeClr>
                          </a:solidFill>
                          <a:effectLst/>
                        </a:rPr>
                        <a:t>Helpful</a:t>
                      </a:r>
                      <a:r>
                        <a:rPr lang="ru-RU" sz="900" u="none" strike="noStrike" dirty="0">
                          <a:solidFill>
                            <a:schemeClr val="bg1">
                              <a:lumMod val="95000"/>
                              <a:lumOff val="5000"/>
                            </a:schemeClr>
                          </a:solidFill>
                          <a:effectLst/>
                        </a:rPr>
                        <a:t>, </a:t>
                      </a:r>
                      <a:r>
                        <a:rPr lang="ru-RU" sz="900" u="none" strike="noStrike" dirty="0" err="1">
                          <a:solidFill>
                            <a:schemeClr val="bg1">
                              <a:lumMod val="95000"/>
                              <a:lumOff val="5000"/>
                            </a:schemeClr>
                          </a:solidFill>
                          <a:effectLst/>
                        </a:rPr>
                        <a:t>None</a:t>
                      </a:r>
                      <a:r>
                        <a:rPr lang="ru-RU" sz="900" u="none" strike="noStrike" dirty="0">
                          <a:solidFill>
                            <a:schemeClr val="bg1">
                              <a:lumMod val="95000"/>
                              <a:lumOff val="5000"/>
                            </a:schemeClr>
                          </a:solidFill>
                          <a:effectLst/>
                        </a:rPr>
                        <a:t>, </a:t>
                      </a:r>
                      <a:r>
                        <a:rPr lang="ru-RU" sz="900" u="none" strike="noStrike" dirty="0" err="1">
                          <a:solidFill>
                            <a:schemeClr val="bg1">
                              <a:lumMod val="95000"/>
                              <a:lumOff val="5000"/>
                            </a:schemeClr>
                          </a:solidFill>
                          <a:effectLst/>
                        </a:rPr>
                        <a:t>Unsure</a:t>
                      </a:r>
                      <a:r>
                        <a:rPr lang="ru-RU" sz="900" u="none" strike="noStrike" dirty="0">
                          <a:solidFill>
                            <a:schemeClr val="bg1">
                              <a:lumMod val="95000"/>
                              <a:lumOff val="5000"/>
                            </a:schemeClr>
                          </a:solidFill>
                          <a:effectLst/>
                        </a:rPr>
                        <a:t> - Вредный, Полезный, </a:t>
                      </a:r>
                      <a:r>
                        <a:rPr lang="ru-RU" sz="900" u="none" strike="noStrike" dirty="0" err="1">
                          <a:solidFill>
                            <a:schemeClr val="bg1">
                              <a:lumMod val="95000"/>
                              <a:lumOff val="5000"/>
                            </a:schemeClr>
                          </a:solidFill>
                          <a:effectLst/>
                        </a:rPr>
                        <a:t>None</a:t>
                      </a:r>
                      <a:r>
                        <a:rPr lang="ru-RU" sz="900" u="none" strike="noStrike" dirty="0">
                          <a:solidFill>
                            <a:schemeClr val="bg1">
                              <a:lumMod val="95000"/>
                              <a:lumOff val="5000"/>
                            </a:schemeClr>
                          </a:solidFill>
                          <a:effectLst/>
                        </a:rPr>
                        <a:t>, Не уверен). Для мертвых деревьев и пней значение </a:t>
                      </a:r>
                      <a:r>
                        <a:rPr lang="ru-RU" sz="900" u="none" strike="noStrike" dirty="0" err="1">
                          <a:solidFill>
                            <a:schemeClr val="bg1">
                              <a:lumMod val="95000"/>
                              <a:lumOff val="5000"/>
                            </a:schemeClr>
                          </a:solidFill>
                          <a:effectLst/>
                        </a:rPr>
                        <a:t>None</a:t>
                      </a:r>
                      <a:r>
                        <a:rPr lang="ru-RU" sz="900" u="none" strike="noStrike" dirty="0">
                          <a:solidFill>
                            <a:schemeClr val="bg1">
                              <a:lumMod val="95000"/>
                              <a:lumOff val="5000"/>
                            </a:schemeClr>
                          </a:solidFill>
                          <a:effectLst/>
                        </a:rPr>
                        <a:t>.</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ctr" fontAlgn="b"/>
                      <a:r>
                        <a:rPr lang="ru-RU" sz="900" u="none" strike="noStrike" dirty="0">
                          <a:solidFill>
                            <a:schemeClr val="bg1">
                              <a:lumMod val="95000"/>
                              <a:lumOff val="5000"/>
                            </a:schemeClr>
                          </a:solidFill>
                          <a:effectLst/>
                        </a:rPr>
                        <a:t>Категориальное</a:t>
                      </a:r>
                      <a:endParaRPr lang="ru-RU" sz="900" b="0"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1325498627"/>
                  </a:ext>
                </a:extLst>
              </a:tr>
            </a:tbl>
          </a:graphicData>
        </a:graphic>
      </p:graphicFrame>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11</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2152026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graphicFrame>
        <p:nvGraphicFramePr>
          <p:cNvPr id="5" name="Объект 4">
            <a:extLst>
              <a:ext uri="{FF2B5EF4-FFF2-40B4-BE49-F238E27FC236}">
                <a16:creationId xmlns:a16="http://schemas.microsoft.com/office/drawing/2014/main" id="{FB91B15F-EB72-DFEF-DFFB-EF1BE2E3C320}"/>
              </a:ext>
            </a:extLst>
          </p:cNvPr>
          <p:cNvGraphicFramePr>
            <a:graphicFrameLocks noGrp="1"/>
          </p:cNvGraphicFramePr>
          <p:nvPr>
            <p:ph sz="quarter" idx="10"/>
            <p:extLst>
              <p:ext uri="{D42A27DB-BD31-4B8C-83A1-F6EECF244321}">
                <p14:modId xmlns:p14="http://schemas.microsoft.com/office/powerpoint/2010/main" val="3617239209"/>
              </p:ext>
            </p:extLst>
          </p:nvPr>
        </p:nvGraphicFramePr>
        <p:xfrm>
          <a:off x="826702" y="1122319"/>
          <a:ext cx="8015546" cy="4951798"/>
        </p:xfrm>
        <a:graphic>
          <a:graphicData uri="http://schemas.openxmlformats.org/drawingml/2006/table">
            <a:tbl>
              <a:tblPr>
                <a:tableStyleId>{BDBED569-4797-4DF1-A0F4-6AAB3CD982D8}</a:tableStyleId>
              </a:tblPr>
              <a:tblGrid>
                <a:gridCol w="629493">
                  <a:extLst>
                    <a:ext uri="{9D8B030D-6E8A-4147-A177-3AD203B41FA5}">
                      <a16:colId xmlns:a16="http://schemas.microsoft.com/office/drawing/2014/main" val="2329275304"/>
                    </a:ext>
                  </a:extLst>
                </a:gridCol>
                <a:gridCol w="1096717">
                  <a:extLst>
                    <a:ext uri="{9D8B030D-6E8A-4147-A177-3AD203B41FA5}">
                      <a16:colId xmlns:a16="http://schemas.microsoft.com/office/drawing/2014/main" val="1864560018"/>
                    </a:ext>
                  </a:extLst>
                </a:gridCol>
                <a:gridCol w="4588306">
                  <a:extLst>
                    <a:ext uri="{9D8B030D-6E8A-4147-A177-3AD203B41FA5}">
                      <a16:colId xmlns:a16="http://schemas.microsoft.com/office/drawing/2014/main" val="1256748364"/>
                    </a:ext>
                  </a:extLst>
                </a:gridCol>
                <a:gridCol w="1701030">
                  <a:extLst>
                    <a:ext uri="{9D8B030D-6E8A-4147-A177-3AD203B41FA5}">
                      <a16:colId xmlns:a16="http://schemas.microsoft.com/office/drawing/2014/main" val="1597415823"/>
                    </a:ext>
                  </a:extLst>
                </a:gridCol>
              </a:tblGrid>
              <a:tr h="136608">
                <a:tc>
                  <a:txBody>
                    <a:bodyPr/>
                    <a:lstStyle/>
                    <a:p>
                      <a:pPr algn="l" fontAlgn="b"/>
                      <a:r>
                        <a:rPr lang="ru-RU" sz="1000" b="1" u="none" strike="noStrike" dirty="0">
                          <a:solidFill>
                            <a:schemeClr val="bg1">
                              <a:lumMod val="95000"/>
                              <a:lumOff val="5000"/>
                            </a:schemeClr>
                          </a:solidFill>
                          <a:effectLst/>
                        </a:rPr>
                        <a:t>Индекс</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Название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Описание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Тип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3018485396"/>
                  </a:ext>
                </a:extLst>
              </a:tr>
              <a:tr h="713730">
                <a:tc>
                  <a:txBody>
                    <a:bodyPr/>
                    <a:lstStyle/>
                    <a:p>
                      <a:pPr marL="0" algn="ctr" defTabSz="457200" rtl="0" eaLnBrk="1" fontAlgn="ctr" latinLnBrk="0" hangingPunct="1"/>
                      <a:r>
                        <a:rPr lang="en-BE" sz="900" u="none" strike="noStrike" kern="1200" dirty="0">
                          <a:solidFill>
                            <a:schemeClr val="bg1">
                              <a:lumMod val="95000"/>
                              <a:lumOff val="5000"/>
                            </a:schemeClr>
                          </a:solidFill>
                          <a:effectLst/>
                          <a:latin typeface="+mn-lt"/>
                          <a:ea typeface="+mn-ea"/>
                          <a:cs typeface="+mn-cs"/>
                        </a:rPr>
                        <a:t>13</a:t>
                      </a:r>
                    </a:p>
                  </a:txBody>
                  <a:tcPr marL="9525" marR="9525" marT="9525" marB="0" anchor="ctr"/>
                </a:tc>
                <a:tc>
                  <a:txBody>
                    <a:bodyPr/>
                    <a:lstStyle/>
                    <a:p>
                      <a:pPr marL="0" algn="ctr" defTabSz="457200" rtl="0" eaLnBrk="1" fontAlgn="ctr" latinLnBrk="0" hangingPunct="1"/>
                      <a:r>
                        <a:rPr lang="en-US" sz="900" u="none" strike="noStrike" kern="1200" dirty="0">
                          <a:solidFill>
                            <a:schemeClr val="bg1">
                              <a:lumMod val="95000"/>
                              <a:lumOff val="5000"/>
                            </a:schemeClr>
                          </a:solidFill>
                          <a:effectLst/>
                          <a:latin typeface="+mn-lt"/>
                          <a:ea typeface="+mn-ea"/>
                          <a:cs typeface="+mn-cs"/>
                        </a:rPr>
                        <a:t>sidewalk</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Указывает, был ли один из краёв тротуара,  прилегающий к дереву, поврежден, треснут или приподнят (</a:t>
                      </a:r>
                      <a:r>
                        <a:rPr lang="ru-RU" sz="900" u="none" strike="noStrike" kern="1200" dirty="0" err="1">
                          <a:solidFill>
                            <a:schemeClr val="bg1">
                              <a:lumMod val="95000"/>
                              <a:lumOff val="5000"/>
                            </a:schemeClr>
                          </a:solidFill>
                          <a:effectLst/>
                          <a:latin typeface="+mn-lt"/>
                          <a:ea typeface="+mn-ea"/>
                          <a:cs typeface="+mn-cs"/>
                        </a:rPr>
                        <a:t>Damage</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NoDamage</a:t>
                      </a:r>
                      <a:r>
                        <a:rPr lang="ru-RU" sz="900" u="none" strike="noStrike" kern="1200" dirty="0">
                          <a:solidFill>
                            <a:schemeClr val="bg1">
                              <a:lumMod val="95000"/>
                              <a:lumOff val="5000"/>
                            </a:schemeClr>
                          </a:solidFill>
                          <a:effectLst/>
                          <a:latin typeface="+mn-lt"/>
                          <a:ea typeface="+mn-ea"/>
                          <a:cs typeface="+mn-cs"/>
                        </a:rPr>
                        <a:t> - Есть урон, Нет урона) Для мертвых деревьев и пней - пустое поле.</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Категориальное(бинарное)</a:t>
                      </a:r>
                    </a:p>
                  </a:txBody>
                  <a:tcPr marL="9525" marR="9525" marT="9525" marB="0" anchor="b"/>
                </a:tc>
                <a:extLst>
                  <a:ext uri="{0D108BD9-81ED-4DB2-BD59-A6C34878D82A}">
                    <a16:rowId xmlns:a16="http://schemas.microsoft.com/office/drawing/2014/main" val="2512224097"/>
                  </a:ext>
                </a:extLst>
              </a:tr>
              <a:tr h="409824">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14</a:t>
                      </a:r>
                    </a:p>
                  </a:txBody>
                  <a:tcPr marL="9525" marR="9525" marT="9525" marB="0" anchor="ctr"/>
                </a:tc>
                <a:tc>
                  <a:txBody>
                    <a:bodyPr/>
                    <a:lstStyle/>
                    <a:p>
                      <a:pPr marL="0" algn="ctr" defTabSz="457200" rtl="0" eaLnBrk="1" fontAlgn="ctr" latinLnBrk="0" hangingPunct="1"/>
                      <a:r>
                        <a:rPr lang="en-US" sz="900" u="none" strike="noStrike" kern="1200" dirty="0" err="1">
                          <a:solidFill>
                            <a:schemeClr val="bg1">
                              <a:lumMod val="95000"/>
                              <a:lumOff val="5000"/>
                            </a:schemeClr>
                          </a:solidFill>
                          <a:effectLst/>
                          <a:latin typeface="+mn-lt"/>
                          <a:ea typeface="+mn-ea"/>
                          <a:cs typeface="+mn-cs"/>
                        </a:rPr>
                        <a:t>user_type</a:t>
                      </a:r>
                      <a:endParaRPr lang="en-US" sz="900" u="none" strike="noStrike" kern="1200" dirty="0">
                        <a:solidFill>
                          <a:schemeClr val="bg1">
                            <a:lumMod val="95000"/>
                            <a:lumOff val="5000"/>
                          </a:schemeClr>
                        </a:solidFill>
                        <a:effectLst/>
                        <a:latin typeface="+mn-lt"/>
                        <a:ea typeface="+mn-ea"/>
                        <a:cs typeface="+mn-cs"/>
                      </a:endParaRP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Поле содержит категорию пользователя, внёсшего запись в данные(</a:t>
                      </a:r>
                      <a:r>
                        <a:rPr lang="ru-RU" sz="900" u="none" strike="noStrike" kern="1200" dirty="0" err="1">
                          <a:solidFill>
                            <a:schemeClr val="bg1">
                              <a:lumMod val="95000"/>
                              <a:lumOff val="5000"/>
                            </a:schemeClr>
                          </a:solidFill>
                          <a:effectLst/>
                          <a:latin typeface="+mn-lt"/>
                          <a:ea typeface="+mn-ea"/>
                          <a:cs typeface="+mn-cs"/>
                        </a:rPr>
                        <a:t>Volunteer</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TreesCount</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Staff</a:t>
                      </a:r>
                      <a:r>
                        <a:rPr lang="ru-RU" sz="900" u="none" strike="noStrike" kern="1200" dirty="0">
                          <a:solidFill>
                            <a:schemeClr val="bg1">
                              <a:lumMod val="95000"/>
                              <a:lumOff val="5000"/>
                            </a:schemeClr>
                          </a:solidFill>
                          <a:effectLst/>
                          <a:latin typeface="+mn-lt"/>
                          <a:ea typeface="+mn-ea"/>
                          <a:cs typeface="+mn-cs"/>
                        </a:rPr>
                        <a:t>, NYC </a:t>
                      </a:r>
                      <a:r>
                        <a:rPr lang="ru-RU" sz="900" u="none" strike="noStrike" kern="1200" dirty="0" err="1">
                          <a:solidFill>
                            <a:schemeClr val="bg1">
                              <a:lumMod val="95000"/>
                              <a:lumOff val="5000"/>
                            </a:schemeClr>
                          </a:solidFill>
                          <a:effectLst/>
                          <a:latin typeface="+mn-lt"/>
                          <a:ea typeface="+mn-ea"/>
                          <a:cs typeface="+mn-cs"/>
                        </a:rPr>
                        <a:t>Parks</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Staff</a:t>
                      </a:r>
                      <a:r>
                        <a:rPr lang="ru-RU" sz="900" u="none" strike="noStrike" kern="1200" dirty="0">
                          <a:solidFill>
                            <a:schemeClr val="bg1">
                              <a:lumMod val="95000"/>
                              <a:lumOff val="5000"/>
                            </a:schemeClr>
                          </a:solidFill>
                          <a:effectLst/>
                          <a:latin typeface="+mn-lt"/>
                          <a:ea typeface="+mn-ea"/>
                          <a:cs typeface="+mn-cs"/>
                        </a:rPr>
                        <a:t> - Волонтер, Сотрудники </a:t>
                      </a:r>
                      <a:r>
                        <a:rPr lang="ru-RU" sz="900" u="none" strike="noStrike" kern="1200" dirty="0" err="1">
                          <a:solidFill>
                            <a:schemeClr val="bg1">
                              <a:lumMod val="95000"/>
                              <a:lumOff val="5000"/>
                            </a:schemeClr>
                          </a:solidFill>
                          <a:effectLst/>
                          <a:latin typeface="+mn-lt"/>
                          <a:ea typeface="+mn-ea"/>
                          <a:cs typeface="+mn-cs"/>
                        </a:rPr>
                        <a:t>TreesCount</a:t>
                      </a:r>
                      <a:r>
                        <a:rPr lang="ru-RU" sz="900" u="none" strike="noStrike" kern="1200" dirty="0">
                          <a:solidFill>
                            <a:schemeClr val="bg1">
                              <a:lumMod val="95000"/>
                              <a:lumOff val="5000"/>
                            </a:schemeClr>
                          </a:solidFill>
                          <a:effectLst/>
                          <a:latin typeface="+mn-lt"/>
                          <a:ea typeface="+mn-ea"/>
                          <a:cs typeface="+mn-cs"/>
                        </a:rPr>
                        <a:t>, сотрудники Национально Парка Нью-Йорка). </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Категориальное</a:t>
                      </a:r>
                    </a:p>
                  </a:txBody>
                  <a:tcPr marL="9525" marR="9525" marT="9525" marB="0" anchor="b"/>
                </a:tc>
                <a:extLst>
                  <a:ext uri="{0D108BD9-81ED-4DB2-BD59-A6C34878D82A}">
                    <a16:rowId xmlns:a16="http://schemas.microsoft.com/office/drawing/2014/main" val="2287024738"/>
                  </a:ext>
                </a:extLst>
              </a:tr>
              <a:tr h="409824">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15</a:t>
                      </a:r>
                    </a:p>
                  </a:txBody>
                  <a:tcPr marL="9525" marR="9525" marT="9525" marB="0" anchor="ctr"/>
                </a:tc>
                <a:tc>
                  <a:txBody>
                    <a:bodyPr/>
                    <a:lstStyle/>
                    <a:p>
                      <a:pPr marL="0" algn="ctr" defTabSz="457200" rtl="0" eaLnBrk="1" fontAlgn="ctr" latinLnBrk="0" hangingPunct="1"/>
                      <a:r>
                        <a:rPr lang="en-US" sz="900" u="none" strike="noStrike" kern="1200" dirty="0">
                          <a:solidFill>
                            <a:schemeClr val="bg1">
                              <a:lumMod val="95000"/>
                              <a:lumOff val="5000"/>
                            </a:schemeClr>
                          </a:solidFill>
                          <a:effectLst/>
                          <a:latin typeface="+mn-lt"/>
                          <a:ea typeface="+mn-ea"/>
                          <a:cs typeface="+mn-cs"/>
                        </a:rPr>
                        <a:t>problems</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Описание проблем в свободной форме.</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Текстовое</a:t>
                      </a:r>
                    </a:p>
                  </a:txBody>
                  <a:tcPr marL="9525" marR="9525" marT="9525" marB="0" anchor="b"/>
                </a:tc>
                <a:extLst>
                  <a:ext uri="{0D108BD9-81ED-4DB2-BD59-A6C34878D82A}">
                    <a16:rowId xmlns:a16="http://schemas.microsoft.com/office/drawing/2014/main" val="3378405136"/>
                  </a:ext>
                </a:extLst>
              </a:tr>
              <a:tr h="409824">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16</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root_stone</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Наличие проблемы с корнями, вызванной камнями/брусчаткой у клумбы дерева(Yes/No - Да/Нет)</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Категориальное(бинарное)</a:t>
                      </a:r>
                    </a:p>
                  </a:txBody>
                  <a:tcPr marL="9525" marR="9525" marT="9525" marB="0" anchor="b"/>
                </a:tc>
                <a:extLst>
                  <a:ext uri="{0D108BD9-81ED-4DB2-BD59-A6C34878D82A}">
                    <a16:rowId xmlns:a16="http://schemas.microsoft.com/office/drawing/2014/main" val="2111604429"/>
                  </a:ext>
                </a:extLst>
              </a:tr>
              <a:tr h="136608">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17</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root_grate</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Наличие проблемы с корнями, вызванной металлической решеткой у клумбы дерева(Yes/No - Да/Нет).</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Категориальное(бинарное)</a:t>
                      </a:r>
                    </a:p>
                  </a:txBody>
                  <a:tcPr marL="9525" marR="9525" marT="9525" marB="0" anchor="b"/>
                </a:tc>
                <a:extLst>
                  <a:ext uri="{0D108BD9-81ED-4DB2-BD59-A6C34878D82A}">
                    <a16:rowId xmlns:a16="http://schemas.microsoft.com/office/drawing/2014/main" val="478799158"/>
                  </a:ext>
                </a:extLst>
              </a:tr>
              <a:tr h="360118">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18</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root_other</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Наличие других проблем с корнями дерева(Yes/No - Да/Нет).</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Категориальное(бинарное)</a:t>
                      </a:r>
                    </a:p>
                  </a:txBody>
                  <a:tcPr marL="9525" marR="9525" marT="9525" marB="0" anchor="b"/>
                </a:tc>
                <a:extLst>
                  <a:ext uri="{0D108BD9-81ED-4DB2-BD59-A6C34878D82A}">
                    <a16:rowId xmlns:a16="http://schemas.microsoft.com/office/drawing/2014/main" val="613801003"/>
                  </a:ext>
                </a:extLst>
              </a:tr>
              <a:tr h="273215">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19</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trunk_wire</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Наличие проблем со стволом дерева, вызванной проволокой или веревкой, обернутой вокруг ствола(Yes/No - Да/Нет).</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Категориальное(бинарное)</a:t>
                      </a:r>
                    </a:p>
                  </a:txBody>
                  <a:tcPr marL="9525" marR="9525" marT="9525" marB="0" anchor="b"/>
                </a:tc>
                <a:extLst>
                  <a:ext uri="{0D108BD9-81ED-4DB2-BD59-A6C34878D82A}">
                    <a16:rowId xmlns:a16="http://schemas.microsoft.com/office/drawing/2014/main" val="407306229"/>
                  </a:ext>
                </a:extLst>
              </a:tr>
              <a:tr h="409824">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20</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trnk_light</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Наличие проблем со стволом дерева, вызванной освещением, установленным на дереве(Yes/No - Да/Нет).</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Категориальное(бинарное)</a:t>
                      </a:r>
                    </a:p>
                  </a:txBody>
                  <a:tcPr marL="9525" marR="9525" marT="9525" marB="0" anchor="b"/>
                </a:tc>
                <a:extLst>
                  <a:ext uri="{0D108BD9-81ED-4DB2-BD59-A6C34878D82A}">
                    <a16:rowId xmlns:a16="http://schemas.microsoft.com/office/drawing/2014/main" val="4292403736"/>
                  </a:ext>
                </a:extLst>
              </a:tr>
              <a:tr h="136608">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21</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trnk_other</a:t>
                      </a:r>
                    </a:p>
                  </a:txBody>
                  <a:tcPr marL="9525" marR="9525" marT="9525" marB="0" anchor="b"/>
                </a:tc>
                <a:tc>
                  <a:txBody>
                    <a:bodyPr/>
                    <a:lstStyle/>
                    <a:p>
                      <a:pPr marL="0" algn="l" defTabSz="457200" rtl="0" eaLnBrk="1" fontAlgn="ctr" latinLnBrk="0" hangingPunct="1"/>
                      <a:r>
                        <a:rPr lang="ru-RU" sz="900" u="none" strike="noStrike" kern="1200">
                          <a:solidFill>
                            <a:schemeClr val="bg1">
                              <a:lumMod val="95000"/>
                              <a:lumOff val="5000"/>
                            </a:schemeClr>
                          </a:solidFill>
                          <a:effectLst/>
                          <a:latin typeface="+mn-lt"/>
                          <a:ea typeface="+mn-ea"/>
                          <a:cs typeface="+mn-cs"/>
                        </a:rPr>
                        <a:t>Наличие других проблем со стволом(Yes/No - Да/Нет).</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Категориальное(бинарное)</a:t>
                      </a:r>
                    </a:p>
                  </a:txBody>
                  <a:tcPr marL="9525" marR="9525" marT="9525" marB="0" anchor="b"/>
                </a:tc>
                <a:extLst>
                  <a:ext uri="{0D108BD9-81ED-4DB2-BD59-A6C34878D82A}">
                    <a16:rowId xmlns:a16="http://schemas.microsoft.com/office/drawing/2014/main" val="242964654"/>
                  </a:ext>
                </a:extLst>
              </a:tr>
              <a:tr h="136608">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22</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brch_light</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Наличие проблем с ветвями дерева, вызванными освещением (обычно гирляндами) или проводами в ветвях(Yes/No - Да/Нет).</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Категориальное(бинарное)</a:t>
                      </a:r>
                    </a:p>
                  </a:txBody>
                  <a:tcPr marL="9525" marR="9525" marT="9525" marB="0" anchor="b"/>
                </a:tc>
                <a:extLst>
                  <a:ext uri="{0D108BD9-81ED-4DB2-BD59-A6C34878D82A}">
                    <a16:rowId xmlns:a16="http://schemas.microsoft.com/office/drawing/2014/main" val="3085977642"/>
                  </a:ext>
                </a:extLst>
              </a:tr>
              <a:tr h="592976">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23</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brch_shoe</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Наличие проблем с ветвями дерева, вызванной кроссовками(</a:t>
                      </a:r>
                      <a:r>
                        <a:rPr lang="ru-RU" sz="900" u="none" strike="noStrike" kern="1200" dirty="0" err="1">
                          <a:solidFill>
                            <a:schemeClr val="bg1">
                              <a:lumMod val="95000"/>
                              <a:lumOff val="5000"/>
                            </a:schemeClr>
                          </a:solidFill>
                          <a:effectLst/>
                          <a:latin typeface="+mn-lt"/>
                          <a:ea typeface="+mn-ea"/>
                          <a:cs typeface="+mn-cs"/>
                        </a:rPr>
                        <a:t>sneakers</a:t>
                      </a:r>
                      <a:r>
                        <a:rPr lang="ru-RU" sz="900" u="none" strike="noStrike" kern="1200" dirty="0">
                          <a:solidFill>
                            <a:schemeClr val="bg1">
                              <a:lumMod val="95000"/>
                              <a:lumOff val="5000"/>
                            </a:schemeClr>
                          </a:solidFill>
                          <a:effectLst/>
                          <a:latin typeface="+mn-lt"/>
                          <a:ea typeface="+mn-ea"/>
                          <a:cs typeface="+mn-cs"/>
                        </a:rPr>
                        <a:t>) в ветвях дерева(Yes/No - Да/Нет).</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Категориальное(бинарное)</a:t>
                      </a:r>
                    </a:p>
                  </a:txBody>
                  <a:tcPr marL="9525" marR="9525" marT="9525" marB="0" anchor="b"/>
                </a:tc>
                <a:extLst>
                  <a:ext uri="{0D108BD9-81ED-4DB2-BD59-A6C34878D82A}">
                    <a16:rowId xmlns:a16="http://schemas.microsoft.com/office/drawing/2014/main" val="1250079048"/>
                  </a:ext>
                </a:extLst>
              </a:tr>
              <a:tr h="477989">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24</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brch_other</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Наличие других проблем с ветвями дерева(Yes/No - Да/Нет).</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Категориальное(бинарное)</a:t>
                      </a:r>
                    </a:p>
                  </a:txBody>
                  <a:tcPr marL="9525" marR="9525" marT="9525" marB="0" anchor="b"/>
                </a:tc>
                <a:extLst>
                  <a:ext uri="{0D108BD9-81ED-4DB2-BD59-A6C34878D82A}">
                    <a16:rowId xmlns:a16="http://schemas.microsoft.com/office/drawing/2014/main" val="1325498627"/>
                  </a:ext>
                </a:extLst>
              </a:tr>
            </a:tbl>
          </a:graphicData>
        </a:graphic>
      </p:graphicFrame>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12</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2402053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graphicFrame>
        <p:nvGraphicFramePr>
          <p:cNvPr id="5" name="Объект 4">
            <a:extLst>
              <a:ext uri="{FF2B5EF4-FFF2-40B4-BE49-F238E27FC236}">
                <a16:creationId xmlns:a16="http://schemas.microsoft.com/office/drawing/2014/main" id="{FB91B15F-EB72-DFEF-DFFB-EF1BE2E3C320}"/>
              </a:ext>
            </a:extLst>
          </p:cNvPr>
          <p:cNvGraphicFramePr>
            <a:graphicFrameLocks noGrp="1"/>
          </p:cNvGraphicFramePr>
          <p:nvPr>
            <p:ph sz="quarter" idx="10"/>
            <p:extLst>
              <p:ext uri="{D42A27DB-BD31-4B8C-83A1-F6EECF244321}">
                <p14:modId xmlns:p14="http://schemas.microsoft.com/office/powerpoint/2010/main" val="1247628679"/>
              </p:ext>
            </p:extLst>
          </p:nvPr>
        </p:nvGraphicFramePr>
        <p:xfrm>
          <a:off x="784033" y="1061023"/>
          <a:ext cx="8015546" cy="5007262"/>
        </p:xfrm>
        <a:graphic>
          <a:graphicData uri="http://schemas.openxmlformats.org/drawingml/2006/table">
            <a:tbl>
              <a:tblPr>
                <a:tableStyleId>{BDBED569-4797-4DF1-A0F4-6AAB3CD982D8}</a:tableStyleId>
              </a:tblPr>
              <a:tblGrid>
                <a:gridCol w="629493">
                  <a:extLst>
                    <a:ext uri="{9D8B030D-6E8A-4147-A177-3AD203B41FA5}">
                      <a16:colId xmlns:a16="http://schemas.microsoft.com/office/drawing/2014/main" val="2329275304"/>
                    </a:ext>
                  </a:extLst>
                </a:gridCol>
                <a:gridCol w="1096717">
                  <a:extLst>
                    <a:ext uri="{9D8B030D-6E8A-4147-A177-3AD203B41FA5}">
                      <a16:colId xmlns:a16="http://schemas.microsoft.com/office/drawing/2014/main" val="1864560018"/>
                    </a:ext>
                  </a:extLst>
                </a:gridCol>
                <a:gridCol w="4588306">
                  <a:extLst>
                    <a:ext uri="{9D8B030D-6E8A-4147-A177-3AD203B41FA5}">
                      <a16:colId xmlns:a16="http://schemas.microsoft.com/office/drawing/2014/main" val="1256748364"/>
                    </a:ext>
                  </a:extLst>
                </a:gridCol>
                <a:gridCol w="1701030">
                  <a:extLst>
                    <a:ext uri="{9D8B030D-6E8A-4147-A177-3AD203B41FA5}">
                      <a16:colId xmlns:a16="http://schemas.microsoft.com/office/drawing/2014/main" val="1597415823"/>
                    </a:ext>
                  </a:extLst>
                </a:gridCol>
              </a:tblGrid>
              <a:tr h="136608">
                <a:tc>
                  <a:txBody>
                    <a:bodyPr/>
                    <a:lstStyle/>
                    <a:p>
                      <a:pPr algn="l" fontAlgn="b"/>
                      <a:r>
                        <a:rPr lang="ru-RU" sz="1000" b="1" u="none" strike="noStrike" dirty="0">
                          <a:solidFill>
                            <a:schemeClr val="bg1">
                              <a:lumMod val="95000"/>
                              <a:lumOff val="5000"/>
                            </a:schemeClr>
                          </a:solidFill>
                          <a:effectLst/>
                        </a:rPr>
                        <a:t>Индекс</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Название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Описание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Тип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3018485396"/>
                  </a:ext>
                </a:extLst>
              </a:tr>
              <a:tr h="307737">
                <a:tc>
                  <a:txBody>
                    <a:bodyPr/>
                    <a:lstStyle/>
                    <a:p>
                      <a:pPr marL="0" algn="ctr" defTabSz="457200" rtl="0" eaLnBrk="1" fontAlgn="ctr" latinLnBrk="0" hangingPunct="1"/>
                      <a:r>
                        <a:rPr lang="en-BE" sz="900" u="none" strike="noStrike" kern="1200" dirty="0">
                          <a:solidFill>
                            <a:schemeClr val="bg1">
                              <a:lumMod val="95000"/>
                              <a:lumOff val="5000"/>
                            </a:schemeClr>
                          </a:solidFill>
                          <a:effectLst/>
                          <a:latin typeface="+mn-lt"/>
                          <a:ea typeface="+mn-ea"/>
                          <a:cs typeface="+mn-cs"/>
                        </a:rPr>
                        <a:t>25</a:t>
                      </a:r>
                    </a:p>
                  </a:txBody>
                  <a:tcPr marL="9525" marR="9525" marT="9525" marB="0" anchor="ctr"/>
                </a:tc>
                <a:tc>
                  <a:txBody>
                    <a:bodyPr/>
                    <a:lstStyle/>
                    <a:p>
                      <a:pPr marL="0" algn="ctr" defTabSz="457200" rtl="0" eaLnBrk="1" fontAlgn="ctr" latinLnBrk="0" hangingPunct="1"/>
                      <a:r>
                        <a:rPr lang="en-US" sz="900" u="none" strike="noStrike" kern="1200" dirty="0">
                          <a:solidFill>
                            <a:schemeClr val="bg1">
                              <a:lumMod val="95000"/>
                              <a:lumOff val="5000"/>
                            </a:schemeClr>
                          </a:solidFill>
                          <a:effectLst/>
                          <a:latin typeface="+mn-lt"/>
                          <a:ea typeface="+mn-ea"/>
                          <a:cs typeface="+mn-cs"/>
                        </a:rPr>
                        <a:t>address</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Ближайший предполагаемый адрес к дереву.</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Текстовое</a:t>
                      </a:r>
                    </a:p>
                  </a:txBody>
                  <a:tcPr marL="9525" marR="9525" marT="9525" marB="0" anchor="b"/>
                </a:tc>
                <a:extLst>
                  <a:ext uri="{0D108BD9-81ED-4DB2-BD59-A6C34878D82A}">
                    <a16:rowId xmlns:a16="http://schemas.microsoft.com/office/drawing/2014/main" val="2512224097"/>
                  </a:ext>
                </a:extLst>
              </a:tr>
              <a:tr h="409824">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26</a:t>
                      </a:r>
                    </a:p>
                  </a:txBody>
                  <a:tcPr marL="9525" marR="9525" marT="9525" marB="0" anchor="ctr"/>
                </a:tc>
                <a:tc>
                  <a:txBody>
                    <a:bodyPr/>
                    <a:lstStyle/>
                    <a:p>
                      <a:pPr marL="0" algn="ctr" defTabSz="457200" rtl="0" eaLnBrk="1" fontAlgn="ctr" latinLnBrk="0" hangingPunct="1"/>
                      <a:r>
                        <a:rPr lang="en-US" sz="900" u="none" strike="noStrike" kern="1200" dirty="0">
                          <a:solidFill>
                            <a:schemeClr val="bg1">
                              <a:lumMod val="95000"/>
                              <a:lumOff val="5000"/>
                            </a:schemeClr>
                          </a:solidFill>
                          <a:effectLst/>
                          <a:latin typeface="+mn-lt"/>
                          <a:ea typeface="+mn-ea"/>
                          <a:cs typeface="+mn-cs"/>
                        </a:rPr>
                        <a:t>postcode</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Почтовый индекс в 5-значных цифрах в районе расположения дерева</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2287024738"/>
                  </a:ext>
                </a:extLst>
              </a:tr>
              <a:tr h="330840">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27</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zip_city</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Город почтового индекса. Часто это то же самое, что и район. </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Текстовое</a:t>
                      </a:r>
                    </a:p>
                  </a:txBody>
                  <a:tcPr marL="9525" marR="9525" marT="9525" marB="0" anchor="b"/>
                </a:tc>
                <a:extLst>
                  <a:ext uri="{0D108BD9-81ED-4DB2-BD59-A6C34878D82A}">
                    <a16:rowId xmlns:a16="http://schemas.microsoft.com/office/drawing/2014/main" val="3378405136"/>
                  </a:ext>
                </a:extLst>
              </a:tr>
              <a:tr h="409824">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28</a:t>
                      </a:r>
                    </a:p>
                  </a:txBody>
                  <a:tcPr marL="9525" marR="9525" marT="9525" marB="0" anchor="ctr"/>
                </a:tc>
                <a:tc>
                  <a:txBody>
                    <a:bodyPr/>
                    <a:lstStyle/>
                    <a:p>
                      <a:pPr marL="0" algn="ctr" defTabSz="457200" rtl="0" eaLnBrk="1" fontAlgn="ctr" latinLnBrk="0" hangingPunct="1"/>
                      <a:r>
                        <a:rPr lang="en-US" sz="900" u="none" strike="noStrike" kern="1200" dirty="0">
                          <a:solidFill>
                            <a:schemeClr val="bg1">
                              <a:lumMod val="95000"/>
                              <a:lumOff val="5000"/>
                            </a:schemeClr>
                          </a:solidFill>
                          <a:effectLst/>
                          <a:latin typeface="+mn-lt"/>
                          <a:ea typeface="+mn-ea"/>
                          <a:cs typeface="+mn-cs"/>
                        </a:rPr>
                        <a:t>community board</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Community </a:t>
                      </a:r>
                      <a:r>
                        <a:rPr lang="ru-RU" sz="900" u="none" strike="noStrike" kern="1200" dirty="0" err="1">
                          <a:solidFill>
                            <a:schemeClr val="bg1">
                              <a:lumMod val="95000"/>
                              <a:lumOff val="5000"/>
                            </a:schemeClr>
                          </a:solidFill>
                          <a:effectLst/>
                          <a:latin typeface="+mn-lt"/>
                          <a:ea typeface="+mn-ea"/>
                          <a:cs typeface="+mn-cs"/>
                        </a:rPr>
                        <a:t>board</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in</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which</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tree</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point</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is</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located</a:t>
                      </a:r>
                      <a:r>
                        <a:rPr lang="ru-RU" sz="900" u="none" strike="noStrike" kern="1200" dirty="0">
                          <a:solidFill>
                            <a:schemeClr val="bg1">
                              <a:lumMod val="95000"/>
                              <a:lumOff val="5000"/>
                            </a:schemeClr>
                          </a:solidFill>
                          <a:effectLst/>
                          <a:latin typeface="+mn-lt"/>
                          <a:ea typeface="+mn-ea"/>
                          <a:cs typeface="+mn-cs"/>
                        </a:rPr>
                        <a:t>. - Общественная доска, в которой расположено дерево. Общественная доска получается путем сравнения физического местоположения дерева с файлом полигона общественной доски, а не </a:t>
                      </a:r>
                      <a:r>
                        <a:rPr lang="ru-RU" sz="900" u="none" strike="noStrike" kern="1200" dirty="0" err="1">
                          <a:solidFill>
                            <a:schemeClr val="bg1">
                              <a:lumMod val="95000"/>
                              <a:lumOff val="5000"/>
                            </a:schemeClr>
                          </a:solidFill>
                          <a:effectLst/>
                          <a:latin typeface="+mn-lt"/>
                          <a:ea typeface="+mn-ea"/>
                          <a:cs typeface="+mn-cs"/>
                        </a:rPr>
                        <a:t>геокодируется</a:t>
                      </a:r>
                      <a:r>
                        <a:rPr lang="ru-RU" sz="900" u="none" strike="noStrike" kern="1200" dirty="0">
                          <a:solidFill>
                            <a:schemeClr val="bg1">
                              <a:lumMod val="95000"/>
                              <a:lumOff val="5000"/>
                            </a:schemeClr>
                          </a:solidFill>
                          <a:effectLst/>
                          <a:latin typeface="+mn-lt"/>
                          <a:ea typeface="+mn-ea"/>
                          <a:cs typeface="+mn-cs"/>
                        </a:rPr>
                        <a:t> с использованием предполагаемого адреса.</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2111604429"/>
                  </a:ext>
                </a:extLst>
              </a:tr>
              <a:tr h="136608">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29</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borocode</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Код района, в котором расположено дерево: 1 (Манхэттен), 2 (Бронкс), 3 (Бруклин), 4 (Куинс), 5 (</a:t>
                      </a:r>
                      <a:r>
                        <a:rPr lang="ru-RU" sz="900" u="none" strike="noStrike" kern="1200" dirty="0" err="1">
                          <a:solidFill>
                            <a:schemeClr val="bg1">
                              <a:lumMod val="95000"/>
                              <a:lumOff val="5000"/>
                            </a:schemeClr>
                          </a:solidFill>
                          <a:effectLst/>
                          <a:latin typeface="+mn-lt"/>
                          <a:ea typeface="+mn-ea"/>
                          <a:cs typeface="+mn-cs"/>
                        </a:rPr>
                        <a:t>Стейтен</a:t>
                      </a:r>
                      <a:r>
                        <a:rPr lang="ru-RU" sz="900" u="none" strike="noStrike" kern="1200" dirty="0">
                          <a:solidFill>
                            <a:schemeClr val="bg1">
                              <a:lumMod val="95000"/>
                              <a:lumOff val="5000"/>
                            </a:schemeClr>
                          </a:solidFill>
                          <a:effectLst/>
                          <a:latin typeface="+mn-lt"/>
                          <a:ea typeface="+mn-ea"/>
                          <a:cs typeface="+mn-cs"/>
                        </a:rPr>
                        <a:t>-Айленд).</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478799158"/>
                  </a:ext>
                </a:extLst>
              </a:tr>
              <a:tr h="360118">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30</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borough</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Название района, в котором расположено дерево(Manhattan, </a:t>
                      </a:r>
                      <a:r>
                        <a:rPr lang="ru-RU" sz="900" u="none" strike="noStrike" kern="1200" dirty="0" err="1">
                          <a:solidFill>
                            <a:schemeClr val="bg1">
                              <a:lumMod val="95000"/>
                              <a:lumOff val="5000"/>
                            </a:schemeClr>
                          </a:solidFill>
                          <a:effectLst/>
                          <a:latin typeface="+mn-lt"/>
                          <a:ea typeface="+mn-ea"/>
                          <a:cs typeface="+mn-cs"/>
                        </a:rPr>
                        <a:t>Bronx</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Brooklyn</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Queens</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Staten</a:t>
                      </a:r>
                      <a:r>
                        <a:rPr lang="ru-RU" sz="900" u="none" strike="noStrike" kern="1200" dirty="0">
                          <a:solidFill>
                            <a:schemeClr val="bg1">
                              <a:lumMod val="95000"/>
                              <a:lumOff val="5000"/>
                            </a:schemeClr>
                          </a:solidFill>
                          <a:effectLst/>
                          <a:latin typeface="+mn-lt"/>
                          <a:ea typeface="+mn-ea"/>
                          <a:cs typeface="+mn-cs"/>
                        </a:rPr>
                        <a:t> Island).</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Категориальное</a:t>
                      </a:r>
                    </a:p>
                  </a:txBody>
                  <a:tcPr marL="9525" marR="9525" marT="9525" marB="0" anchor="b"/>
                </a:tc>
                <a:extLst>
                  <a:ext uri="{0D108BD9-81ED-4DB2-BD59-A6C34878D82A}">
                    <a16:rowId xmlns:a16="http://schemas.microsoft.com/office/drawing/2014/main" val="613801003"/>
                  </a:ext>
                </a:extLst>
              </a:tr>
              <a:tr h="273215">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31</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cncldist</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Council </a:t>
                      </a:r>
                      <a:r>
                        <a:rPr lang="ru-RU" sz="900" u="none" strike="noStrike" kern="1200" dirty="0" err="1">
                          <a:solidFill>
                            <a:schemeClr val="bg1">
                              <a:lumMod val="95000"/>
                              <a:lumOff val="5000"/>
                            </a:schemeClr>
                          </a:solidFill>
                          <a:effectLst/>
                          <a:latin typeface="+mn-lt"/>
                          <a:ea typeface="+mn-ea"/>
                          <a:cs typeface="+mn-cs"/>
                        </a:rPr>
                        <a:t>district</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in</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which</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tree</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point</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is</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located</a:t>
                      </a:r>
                      <a:r>
                        <a:rPr lang="ru-RU" sz="900" u="none" strike="noStrike" kern="1200" dirty="0">
                          <a:solidFill>
                            <a:schemeClr val="bg1">
                              <a:lumMod val="95000"/>
                              <a:lumOff val="5000"/>
                            </a:schemeClr>
                          </a:solidFill>
                          <a:effectLst/>
                          <a:latin typeface="+mn-lt"/>
                          <a:ea typeface="+mn-ea"/>
                          <a:cs typeface="+mn-cs"/>
                        </a:rPr>
                        <a:t>. - Окружной/районный совет, в котором находится дерево. Хранится в виде натурального числа.</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407306229"/>
                  </a:ext>
                </a:extLst>
              </a:tr>
              <a:tr h="409824">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32</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st_assem</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State </a:t>
                      </a:r>
                      <a:r>
                        <a:rPr lang="ru-RU" sz="900" u="none" strike="noStrike" kern="1200" dirty="0" err="1">
                          <a:solidFill>
                            <a:schemeClr val="bg1">
                              <a:lumMod val="95000"/>
                              <a:lumOff val="5000"/>
                            </a:schemeClr>
                          </a:solidFill>
                          <a:effectLst/>
                          <a:latin typeface="+mn-lt"/>
                          <a:ea typeface="+mn-ea"/>
                          <a:cs typeface="+mn-cs"/>
                        </a:rPr>
                        <a:t>Assembly</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District</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in</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which</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tree</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point</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is</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located</a:t>
                      </a:r>
                      <a:r>
                        <a:rPr lang="ru-RU" sz="900" u="none" strike="noStrike" kern="1200" dirty="0">
                          <a:solidFill>
                            <a:schemeClr val="bg1">
                              <a:lumMod val="95000"/>
                              <a:lumOff val="5000"/>
                            </a:schemeClr>
                          </a:solidFill>
                          <a:effectLst/>
                          <a:latin typeface="+mn-lt"/>
                          <a:ea typeface="+mn-ea"/>
                          <a:cs typeface="+mn-cs"/>
                        </a:rPr>
                        <a:t>. - Район Государственного Собрания, в котором находится дерево. Хранится в виде натурального числа.</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4292403736"/>
                  </a:ext>
                </a:extLst>
              </a:tr>
              <a:tr h="136608">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33</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st_senate</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State </a:t>
                      </a:r>
                      <a:r>
                        <a:rPr lang="ru-RU" sz="900" u="none" strike="noStrike" kern="1200" dirty="0" err="1">
                          <a:solidFill>
                            <a:schemeClr val="bg1">
                              <a:lumMod val="95000"/>
                              <a:lumOff val="5000"/>
                            </a:schemeClr>
                          </a:solidFill>
                          <a:effectLst/>
                          <a:latin typeface="+mn-lt"/>
                          <a:ea typeface="+mn-ea"/>
                          <a:cs typeface="+mn-cs"/>
                        </a:rPr>
                        <a:t>Senate</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District</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in</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which</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tree</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point</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is</a:t>
                      </a:r>
                      <a:r>
                        <a:rPr lang="ru-RU" sz="900" u="none" strike="noStrike" kern="1200" dirty="0">
                          <a:solidFill>
                            <a:schemeClr val="bg1">
                              <a:lumMod val="95000"/>
                              <a:lumOff val="5000"/>
                            </a:schemeClr>
                          </a:solidFill>
                          <a:effectLst/>
                          <a:latin typeface="+mn-lt"/>
                          <a:ea typeface="+mn-ea"/>
                          <a:cs typeface="+mn-cs"/>
                        </a:rPr>
                        <a:t> </a:t>
                      </a:r>
                      <a:r>
                        <a:rPr lang="ru-RU" sz="900" u="none" strike="noStrike" kern="1200" dirty="0" err="1">
                          <a:solidFill>
                            <a:schemeClr val="bg1">
                              <a:lumMod val="95000"/>
                              <a:lumOff val="5000"/>
                            </a:schemeClr>
                          </a:solidFill>
                          <a:effectLst/>
                          <a:latin typeface="+mn-lt"/>
                          <a:ea typeface="+mn-ea"/>
                          <a:cs typeface="+mn-cs"/>
                        </a:rPr>
                        <a:t>located</a:t>
                      </a:r>
                      <a:r>
                        <a:rPr lang="ru-RU" sz="900" u="none" strike="noStrike" kern="1200" dirty="0">
                          <a:solidFill>
                            <a:schemeClr val="bg1">
                              <a:lumMod val="95000"/>
                              <a:lumOff val="5000"/>
                            </a:schemeClr>
                          </a:solidFill>
                          <a:effectLst/>
                          <a:latin typeface="+mn-lt"/>
                          <a:ea typeface="+mn-ea"/>
                          <a:cs typeface="+mn-cs"/>
                        </a:rPr>
                        <a:t>. - Район Сената штата, в котором находится дерево. Хранится в виде натурального числа.</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242964654"/>
                  </a:ext>
                </a:extLst>
              </a:tr>
              <a:tr h="136608">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34</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nta</a:t>
                      </a:r>
                    </a:p>
                  </a:txBody>
                  <a:tcPr marL="9525" marR="9525" marT="9525" marB="0" anchor="b"/>
                </a:tc>
                <a:tc>
                  <a:txBody>
                    <a:bodyPr/>
                    <a:lstStyle/>
                    <a:p>
                      <a:pPr marL="0" algn="l" defTabSz="457200" rtl="0" eaLnBrk="1" fontAlgn="ctr" latinLnBrk="0" hangingPunct="1"/>
                      <a:r>
                        <a:rPr lang="en-US" sz="900" u="none" strike="noStrike" kern="1200">
                          <a:solidFill>
                            <a:schemeClr val="bg1">
                              <a:lumMod val="95000"/>
                              <a:lumOff val="5000"/>
                            </a:schemeClr>
                          </a:solidFill>
                          <a:effectLst/>
                          <a:latin typeface="+mn-lt"/>
                          <a:ea typeface="+mn-ea"/>
                          <a:cs typeface="+mn-cs"/>
                        </a:rPr>
                        <a:t>This is the NTA Code corresponding to the neighborhood tabulation area from the 2010 US Census that the tree point falls into. - </a:t>
                      </a:r>
                      <a:r>
                        <a:rPr lang="ru-RU" sz="900" u="none" strike="noStrike" kern="1200">
                          <a:solidFill>
                            <a:schemeClr val="bg1">
                              <a:lumMod val="95000"/>
                              <a:lumOff val="5000"/>
                            </a:schemeClr>
                          </a:solidFill>
                          <a:effectLst/>
                          <a:latin typeface="+mn-lt"/>
                          <a:ea typeface="+mn-ea"/>
                          <a:cs typeface="+mn-cs"/>
                        </a:rPr>
                        <a:t>Код </a:t>
                      </a:r>
                      <a:r>
                        <a:rPr lang="en-US" sz="900" u="none" strike="noStrike" kern="1200">
                          <a:solidFill>
                            <a:schemeClr val="bg1">
                              <a:lumMod val="95000"/>
                              <a:lumOff val="5000"/>
                            </a:schemeClr>
                          </a:solidFill>
                          <a:effectLst/>
                          <a:latin typeface="+mn-lt"/>
                          <a:ea typeface="+mn-ea"/>
                          <a:cs typeface="+mn-cs"/>
                        </a:rPr>
                        <a:t>NTA, </a:t>
                      </a:r>
                      <a:r>
                        <a:rPr lang="ru-RU" sz="900" u="none" strike="noStrike" kern="1200">
                          <a:solidFill>
                            <a:schemeClr val="bg1">
                              <a:lumMod val="95000"/>
                              <a:lumOff val="5000"/>
                            </a:schemeClr>
                          </a:solidFill>
                          <a:effectLst/>
                          <a:latin typeface="+mn-lt"/>
                          <a:ea typeface="+mn-ea"/>
                          <a:cs typeface="+mn-cs"/>
                        </a:rPr>
                        <a:t>соответствующий району по данным переписи населения США 2010 года, в который попадает дерево.</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Текстовое</a:t>
                      </a:r>
                    </a:p>
                  </a:txBody>
                  <a:tcPr marL="9525" marR="9525" marT="9525" marB="0" anchor="b"/>
                </a:tc>
                <a:extLst>
                  <a:ext uri="{0D108BD9-81ED-4DB2-BD59-A6C34878D82A}">
                    <a16:rowId xmlns:a16="http://schemas.microsoft.com/office/drawing/2014/main" val="3085977642"/>
                  </a:ext>
                </a:extLst>
              </a:tr>
              <a:tr h="584777">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35</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nta_name</a:t>
                      </a:r>
                    </a:p>
                  </a:txBody>
                  <a:tcPr marL="9525" marR="9525" marT="9525" marB="0" anchor="b"/>
                </a:tc>
                <a:tc>
                  <a:txBody>
                    <a:bodyPr/>
                    <a:lstStyle/>
                    <a:p>
                      <a:pPr marL="0" algn="l" defTabSz="457200" rtl="0" eaLnBrk="1" fontAlgn="ctr" latinLnBrk="0" hangingPunct="1"/>
                      <a:r>
                        <a:rPr lang="en-US" sz="900" u="none" strike="noStrike" kern="1200" dirty="0">
                          <a:solidFill>
                            <a:schemeClr val="bg1">
                              <a:lumMod val="95000"/>
                              <a:lumOff val="5000"/>
                            </a:schemeClr>
                          </a:solidFill>
                          <a:effectLst/>
                          <a:latin typeface="+mn-lt"/>
                          <a:ea typeface="+mn-ea"/>
                          <a:cs typeface="+mn-cs"/>
                        </a:rPr>
                        <a:t>This is the NTA name corresponding to the neighborhood tabulation area from the 2010 US Census that the tree point falls into. - </a:t>
                      </a:r>
                      <a:r>
                        <a:rPr lang="en-US" sz="900" u="none" strike="noStrike" kern="1200" dirty="0" err="1">
                          <a:solidFill>
                            <a:schemeClr val="bg1">
                              <a:lumMod val="95000"/>
                              <a:lumOff val="5000"/>
                            </a:schemeClr>
                          </a:solidFill>
                          <a:effectLst/>
                          <a:latin typeface="+mn-lt"/>
                          <a:ea typeface="+mn-ea"/>
                          <a:cs typeface="+mn-cs"/>
                        </a:rPr>
                        <a:t>Название</a:t>
                      </a:r>
                      <a:r>
                        <a:rPr lang="en-US" sz="900" u="none" strike="noStrike" kern="1200" dirty="0">
                          <a:solidFill>
                            <a:schemeClr val="bg1">
                              <a:lumMod val="95000"/>
                              <a:lumOff val="5000"/>
                            </a:schemeClr>
                          </a:solidFill>
                          <a:effectLst/>
                          <a:latin typeface="+mn-lt"/>
                          <a:ea typeface="+mn-ea"/>
                          <a:cs typeface="+mn-cs"/>
                        </a:rPr>
                        <a:t> NTA, </a:t>
                      </a:r>
                      <a:r>
                        <a:rPr lang="en-US" sz="900" u="none" strike="noStrike" kern="1200" dirty="0" err="1">
                          <a:solidFill>
                            <a:schemeClr val="bg1">
                              <a:lumMod val="95000"/>
                              <a:lumOff val="5000"/>
                            </a:schemeClr>
                          </a:solidFill>
                          <a:effectLst/>
                          <a:latin typeface="+mn-lt"/>
                          <a:ea typeface="+mn-ea"/>
                          <a:cs typeface="+mn-cs"/>
                        </a:rPr>
                        <a:t>соответствующее</a:t>
                      </a:r>
                      <a:r>
                        <a:rPr lang="en-US" sz="900" u="none" strike="noStrike" kern="1200" dirty="0">
                          <a:solidFill>
                            <a:schemeClr val="bg1">
                              <a:lumMod val="95000"/>
                              <a:lumOff val="5000"/>
                            </a:schemeClr>
                          </a:solidFill>
                          <a:effectLst/>
                          <a:latin typeface="+mn-lt"/>
                          <a:ea typeface="+mn-ea"/>
                          <a:cs typeface="+mn-cs"/>
                        </a:rPr>
                        <a:t> </a:t>
                      </a:r>
                      <a:r>
                        <a:rPr lang="en-US" sz="900" u="none" strike="noStrike" kern="1200" dirty="0" err="1">
                          <a:solidFill>
                            <a:schemeClr val="bg1">
                              <a:lumMod val="95000"/>
                              <a:lumOff val="5000"/>
                            </a:schemeClr>
                          </a:solidFill>
                          <a:effectLst/>
                          <a:latin typeface="+mn-lt"/>
                          <a:ea typeface="+mn-ea"/>
                          <a:cs typeface="+mn-cs"/>
                        </a:rPr>
                        <a:t>району</a:t>
                      </a:r>
                      <a:r>
                        <a:rPr lang="en-US" sz="900" u="none" strike="noStrike" kern="1200" dirty="0">
                          <a:solidFill>
                            <a:schemeClr val="bg1">
                              <a:lumMod val="95000"/>
                              <a:lumOff val="5000"/>
                            </a:schemeClr>
                          </a:solidFill>
                          <a:effectLst/>
                          <a:latin typeface="+mn-lt"/>
                          <a:ea typeface="+mn-ea"/>
                          <a:cs typeface="+mn-cs"/>
                        </a:rPr>
                        <a:t> </a:t>
                      </a:r>
                      <a:r>
                        <a:rPr lang="en-US" sz="900" u="none" strike="noStrike" kern="1200" dirty="0" err="1">
                          <a:solidFill>
                            <a:schemeClr val="bg1">
                              <a:lumMod val="95000"/>
                              <a:lumOff val="5000"/>
                            </a:schemeClr>
                          </a:solidFill>
                          <a:effectLst/>
                          <a:latin typeface="+mn-lt"/>
                          <a:ea typeface="+mn-ea"/>
                          <a:cs typeface="+mn-cs"/>
                        </a:rPr>
                        <a:t>по</a:t>
                      </a:r>
                      <a:r>
                        <a:rPr lang="en-US" sz="900" u="none" strike="noStrike" kern="1200" dirty="0">
                          <a:solidFill>
                            <a:schemeClr val="bg1">
                              <a:lumMod val="95000"/>
                              <a:lumOff val="5000"/>
                            </a:schemeClr>
                          </a:solidFill>
                          <a:effectLst/>
                          <a:latin typeface="+mn-lt"/>
                          <a:ea typeface="+mn-ea"/>
                          <a:cs typeface="+mn-cs"/>
                        </a:rPr>
                        <a:t> </a:t>
                      </a:r>
                      <a:r>
                        <a:rPr lang="en-US" sz="900" u="none" strike="noStrike" kern="1200" dirty="0" err="1">
                          <a:solidFill>
                            <a:schemeClr val="bg1">
                              <a:lumMod val="95000"/>
                              <a:lumOff val="5000"/>
                            </a:schemeClr>
                          </a:solidFill>
                          <a:effectLst/>
                          <a:latin typeface="+mn-lt"/>
                          <a:ea typeface="+mn-ea"/>
                          <a:cs typeface="+mn-cs"/>
                        </a:rPr>
                        <a:t>данным</a:t>
                      </a:r>
                      <a:r>
                        <a:rPr lang="en-US" sz="900" u="none" strike="noStrike" kern="1200" dirty="0">
                          <a:solidFill>
                            <a:schemeClr val="bg1">
                              <a:lumMod val="95000"/>
                              <a:lumOff val="5000"/>
                            </a:schemeClr>
                          </a:solidFill>
                          <a:effectLst/>
                          <a:latin typeface="+mn-lt"/>
                          <a:ea typeface="+mn-ea"/>
                          <a:cs typeface="+mn-cs"/>
                        </a:rPr>
                        <a:t> </a:t>
                      </a:r>
                      <a:r>
                        <a:rPr lang="en-US" sz="900" u="none" strike="noStrike" kern="1200" dirty="0" err="1">
                          <a:solidFill>
                            <a:schemeClr val="bg1">
                              <a:lumMod val="95000"/>
                              <a:lumOff val="5000"/>
                            </a:schemeClr>
                          </a:solidFill>
                          <a:effectLst/>
                          <a:latin typeface="+mn-lt"/>
                          <a:ea typeface="+mn-ea"/>
                          <a:cs typeface="+mn-cs"/>
                        </a:rPr>
                        <a:t>переписи</a:t>
                      </a:r>
                      <a:r>
                        <a:rPr lang="en-US" sz="900" u="none" strike="noStrike" kern="1200" dirty="0">
                          <a:solidFill>
                            <a:schemeClr val="bg1">
                              <a:lumMod val="95000"/>
                              <a:lumOff val="5000"/>
                            </a:schemeClr>
                          </a:solidFill>
                          <a:effectLst/>
                          <a:latin typeface="+mn-lt"/>
                          <a:ea typeface="+mn-ea"/>
                          <a:cs typeface="+mn-cs"/>
                        </a:rPr>
                        <a:t> </a:t>
                      </a:r>
                      <a:r>
                        <a:rPr lang="en-US" sz="900" u="none" strike="noStrike" kern="1200" dirty="0" err="1">
                          <a:solidFill>
                            <a:schemeClr val="bg1">
                              <a:lumMod val="95000"/>
                              <a:lumOff val="5000"/>
                            </a:schemeClr>
                          </a:solidFill>
                          <a:effectLst/>
                          <a:latin typeface="+mn-lt"/>
                          <a:ea typeface="+mn-ea"/>
                          <a:cs typeface="+mn-cs"/>
                        </a:rPr>
                        <a:t>населения</a:t>
                      </a:r>
                      <a:r>
                        <a:rPr lang="en-US" sz="900" u="none" strike="noStrike" kern="1200" dirty="0">
                          <a:solidFill>
                            <a:schemeClr val="bg1">
                              <a:lumMod val="95000"/>
                              <a:lumOff val="5000"/>
                            </a:schemeClr>
                          </a:solidFill>
                          <a:effectLst/>
                          <a:latin typeface="+mn-lt"/>
                          <a:ea typeface="+mn-ea"/>
                          <a:cs typeface="+mn-cs"/>
                        </a:rPr>
                        <a:t> США 2010 </a:t>
                      </a:r>
                      <a:r>
                        <a:rPr lang="en-US" sz="900" u="none" strike="noStrike" kern="1200" dirty="0" err="1">
                          <a:solidFill>
                            <a:schemeClr val="bg1">
                              <a:lumMod val="95000"/>
                              <a:lumOff val="5000"/>
                            </a:schemeClr>
                          </a:solidFill>
                          <a:effectLst/>
                          <a:latin typeface="+mn-lt"/>
                          <a:ea typeface="+mn-ea"/>
                          <a:cs typeface="+mn-cs"/>
                        </a:rPr>
                        <a:t>года</a:t>
                      </a:r>
                      <a:r>
                        <a:rPr lang="en-US" sz="900" u="none" strike="noStrike" kern="1200" dirty="0">
                          <a:solidFill>
                            <a:schemeClr val="bg1">
                              <a:lumMod val="95000"/>
                              <a:lumOff val="5000"/>
                            </a:schemeClr>
                          </a:solidFill>
                          <a:effectLst/>
                          <a:latin typeface="+mn-lt"/>
                          <a:ea typeface="+mn-ea"/>
                          <a:cs typeface="+mn-cs"/>
                        </a:rPr>
                        <a:t>, в </a:t>
                      </a:r>
                      <a:r>
                        <a:rPr lang="en-US" sz="900" u="none" strike="noStrike" kern="1200" dirty="0" err="1">
                          <a:solidFill>
                            <a:schemeClr val="bg1">
                              <a:lumMod val="95000"/>
                              <a:lumOff val="5000"/>
                            </a:schemeClr>
                          </a:solidFill>
                          <a:effectLst/>
                          <a:latin typeface="+mn-lt"/>
                          <a:ea typeface="+mn-ea"/>
                          <a:cs typeface="+mn-cs"/>
                        </a:rPr>
                        <a:t>который</a:t>
                      </a:r>
                      <a:r>
                        <a:rPr lang="en-US" sz="900" u="none" strike="noStrike" kern="1200" dirty="0">
                          <a:solidFill>
                            <a:schemeClr val="bg1">
                              <a:lumMod val="95000"/>
                              <a:lumOff val="5000"/>
                            </a:schemeClr>
                          </a:solidFill>
                          <a:effectLst/>
                          <a:latin typeface="+mn-lt"/>
                          <a:ea typeface="+mn-ea"/>
                          <a:cs typeface="+mn-cs"/>
                        </a:rPr>
                        <a:t> </a:t>
                      </a:r>
                      <a:r>
                        <a:rPr lang="en-US" sz="900" u="none" strike="noStrike" kern="1200" dirty="0" err="1">
                          <a:solidFill>
                            <a:schemeClr val="bg1">
                              <a:lumMod val="95000"/>
                              <a:lumOff val="5000"/>
                            </a:schemeClr>
                          </a:solidFill>
                          <a:effectLst/>
                          <a:latin typeface="+mn-lt"/>
                          <a:ea typeface="+mn-ea"/>
                          <a:cs typeface="+mn-cs"/>
                        </a:rPr>
                        <a:t>попадает</a:t>
                      </a:r>
                      <a:r>
                        <a:rPr lang="en-US" sz="900" u="none" strike="noStrike" kern="1200" dirty="0">
                          <a:solidFill>
                            <a:schemeClr val="bg1">
                              <a:lumMod val="95000"/>
                              <a:lumOff val="5000"/>
                            </a:schemeClr>
                          </a:solidFill>
                          <a:effectLst/>
                          <a:latin typeface="+mn-lt"/>
                          <a:ea typeface="+mn-ea"/>
                          <a:cs typeface="+mn-cs"/>
                        </a:rPr>
                        <a:t> </a:t>
                      </a:r>
                      <a:r>
                        <a:rPr lang="en-US" sz="900" u="none" strike="noStrike" kern="1200" dirty="0" err="1">
                          <a:solidFill>
                            <a:schemeClr val="bg1">
                              <a:lumMod val="95000"/>
                              <a:lumOff val="5000"/>
                            </a:schemeClr>
                          </a:solidFill>
                          <a:effectLst/>
                          <a:latin typeface="+mn-lt"/>
                          <a:ea typeface="+mn-ea"/>
                          <a:cs typeface="+mn-cs"/>
                        </a:rPr>
                        <a:t>дерево</a:t>
                      </a:r>
                      <a:r>
                        <a:rPr lang="en-US" sz="900" u="none" strike="noStrike" kern="1200" dirty="0">
                          <a:solidFill>
                            <a:schemeClr val="bg1">
                              <a:lumMod val="95000"/>
                              <a:lumOff val="5000"/>
                            </a:schemeClr>
                          </a:solidFill>
                          <a:effectLst/>
                          <a:latin typeface="+mn-lt"/>
                          <a:ea typeface="+mn-ea"/>
                          <a:cs typeface="+mn-cs"/>
                        </a:rPr>
                        <a:t>.</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Текстовое</a:t>
                      </a:r>
                    </a:p>
                  </a:txBody>
                  <a:tcPr marL="9525" marR="9525" marT="9525" marB="0" anchor="b"/>
                </a:tc>
                <a:extLst>
                  <a:ext uri="{0D108BD9-81ED-4DB2-BD59-A6C34878D82A}">
                    <a16:rowId xmlns:a16="http://schemas.microsoft.com/office/drawing/2014/main" val="1250079048"/>
                  </a:ext>
                </a:extLst>
              </a:tr>
              <a:tr h="477989">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36</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boro_ct</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Это идентификатор участка переписи населения, в который попадает дерево.</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1325498627"/>
                  </a:ext>
                </a:extLst>
              </a:tr>
            </a:tbl>
          </a:graphicData>
        </a:graphic>
      </p:graphicFrame>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13</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41005700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graphicFrame>
        <p:nvGraphicFramePr>
          <p:cNvPr id="5" name="Объект 4">
            <a:extLst>
              <a:ext uri="{FF2B5EF4-FFF2-40B4-BE49-F238E27FC236}">
                <a16:creationId xmlns:a16="http://schemas.microsoft.com/office/drawing/2014/main" id="{FB91B15F-EB72-DFEF-DFFB-EF1BE2E3C320}"/>
              </a:ext>
            </a:extLst>
          </p:cNvPr>
          <p:cNvGraphicFramePr>
            <a:graphicFrameLocks noGrp="1"/>
          </p:cNvGraphicFramePr>
          <p:nvPr>
            <p:ph sz="quarter" idx="10"/>
            <p:extLst>
              <p:ext uri="{D42A27DB-BD31-4B8C-83A1-F6EECF244321}">
                <p14:modId xmlns:p14="http://schemas.microsoft.com/office/powerpoint/2010/main" val="2432285024"/>
              </p:ext>
            </p:extLst>
          </p:nvPr>
        </p:nvGraphicFramePr>
        <p:xfrm>
          <a:off x="784033" y="1061023"/>
          <a:ext cx="8015546" cy="3090200"/>
        </p:xfrm>
        <a:graphic>
          <a:graphicData uri="http://schemas.openxmlformats.org/drawingml/2006/table">
            <a:tbl>
              <a:tblPr>
                <a:tableStyleId>{BDBED569-4797-4DF1-A0F4-6AAB3CD982D8}</a:tableStyleId>
              </a:tblPr>
              <a:tblGrid>
                <a:gridCol w="629493">
                  <a:extLst>
                    <a:ext uri="{9D8B030D-6E8A-4147-A177-3AD203B41FA5}">
                      <a16:colId xmlns:a16="http://schemas.microsoft.com/office/drawing/2014/main" val="2329275304"/>
                    </a:ext>
                  </a:extLst>
                </a:gridCol>
                <a:gridCol w="1096717">
                  <a:extLst>
                    <a:ext uri="{9D8B030D-6E8A-4147-A177-3AD203B41FA5}">
                      <a16:colId xmlns:a16="http://schemas.microsoft.com/office/drawing/2014/main" val="1864560018"/>
                    </a:ext>
                  </a:extLst>
                </a:gridCol>
                <a:gridCol w="4588306">
                  <a:extLst>
                    <a:ext uri="{9D8B030D-6E8A-4147-A177-3AD203B41FA5}">
                      <a16:colId xmlns:a16="http://schemas.microsoft.com/office/drawing/2014/main" val="1256748364"/>
                    </a:ext>
                  </a:extLst>
                </a:gridCol>
                <a:gridCol w="1701030">
                  <a:extLst>
                    <a:ext uri="{9D8B030D-6E8A-4147-A177-3AD203B41FA5}">
                      <a16:colId xmlns:a16="http://schemas.microsoft.com/office/drawing/2014/main" val="1597415823"/>
                    </a:ext>
                  </a:extLst>
                </a:gridCol>
              </a:tblGrid>
              <a:tr h="136608">
                <a:tc>
                  <a:txBody>
                    <a:bodyPr/>
                    <a:lstStyle/>
                    <a:p>
                      <a:pPr algn="l" fontAlgn="b"/>
                      <a:r>
                        <a:rPr lang="ru-RU" sz="1000" b="1" u="none" strike="noStrike" dirty="0">
                          <a:solidFill>
                            <a:schemeClr val="bg1">
                              <a:lumMod val="95000"/>
                              <a:lumOff val="5000"/>
                            </a:schemeClr>
                          </a:solidFill>
                          <a:effectLst/>
                        </a:rPr>
                        <a:t>Индекс</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Название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Описание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tc>
                  <a:txBody>
                    <a:bodyPr/>
                    <a:lstStyle/>
                    <a:p>
                      <a:pPr algn="l" fontAlgn="b"/>
                      <a:r>
                        <a:rPr lang="ru-RU" sz="1000" b="1" u="none" strike="noStrike" dirty="0">
                          <a:solidFill>
                            <a:schemeClr val="bg1">
                              <a:lumMod val="95000"/>
                              <a:lumOff val="5000"/>
                            </a:schemeClr>
                          </a:solidFill>
                          <a:effectLst/>
                        </a:rPr>
                        <a:t>Тип поля</a:t>
                      </a:r>
                      <a:endParaRPr lang="ru-RU" sz="1000" b="1" i="0" u="none" strike="noStrike" dirty="0">
                        <a:solidFill>
                          <a:schemeClr val="bg1">
                            <a:lumMod val="95000"/>
                            <a:lumOff val="5000"/>
                          </a:schemeClr>
                        </a:solidFill>
                        <a:effectLst/>
                        <a:latin typeface="Times New Roman" panose="02020603050405020304" pitchFamily="18" charset="0"/>
                      </a:endParaRPr>
                    </a:p>
                  </a:txBody>
                  <a:tcPr marL="5888" marR="5888" marT="5888" marB="0" anchor="b"/>
                </a:tc>
                <a:extLst>
                  <a:ext uri="{0D108BD9-81ED-4DB2-BD59-A6C34878D82A}">
                    <a16:rowId xmlns:a16="http://schemas.microsoft.com/office/drawing/2014/main" val="3018485396"/>
                  </a:ext>
                </a:extLst>
              </a:tr>
              <a:tr h="307737">
                <a:tc>
                  <a:txBody>
                    <a:bodyPr/>
                    <a:lstStyle/>
                    <a:p>
                      <a:pPr marL="0" algn="ctr" defTabSz="457200" rtl="0" eaLnBrk="1" fontAlgn="ctr" latinLnBrk="0" hangingPunct="1"/>
                      <a:r>
                        <a:rPr lang="en-BE" sz="900" u="none" strike="noStrike" kern="1200" dirty="0">
                          <a:solidFill>
                            <a:schemeClr val="bg1">
                              <a:lumMod val="95000"/>
                              <a:lumOff val="5000"/>
                            </a:schemeClr>
                          </a:solidFill>
                          <a:effectLst/>
                          <a:latin typeface="+mn-lt"/>
                          <a:ea typeface="+mn-ea"/>
                          <a:cs typeface="+mn-cs"/>
                        </a:rPr>
                        <a:t>37</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state</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Название штата. В данном поле только одно значение -  "New York".</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Категориальное</a:t>
                      </a:r>
                    </a:p>
                  </a:txBody>
                  <a:tcPr marL="9525" marR="9525" marT="9525" marB="0" anchor="b"/>
                </a:tc>
                <a:extLst>
                  <a:ext uri="{0D108BD9-81ED-4DB2-BD59-A6C34878D82A}">
                    <a16:rowId xmlns:a16="http://schemas.microsoft.com/office/drawing/2014/main" val="2512224097"/>
                  </a:ext>
                </a:extLst>
              </a:tr>
              <a:tr h="409824">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38</a:t>
                      </a:r>
                    </a:p>
                  </a:txBody>
                  <a:tcPr marL="9525" marR="9525" marT="9525" marB="0" anchor="ctr"/>
                </a:tc>
                <a:tc>
                  <a:txBody>
                    <a:bodyPr/>
                    <a:lstStyle/>
                    <a:p>
                      <a:pPr marL="0" algn="ctr" defTabSz="457200" rtl="0" eaLnBrk="1" fontAlgn="ctr" latinLnBrk="0" hangingPunct="1"/>
                      <a:r>
                        <a:rPr lang="en-US" sz="900" u="none" strike="noStrike" kern="1200" dirty="0">
                          <a:solidFill>
                            <a:schemeClr val="bg1">
                              <a:lumMod val="95000"/>
                              <a:lumOff val="5000"/>
                            </a:schemeClr>
                          </a:solidFill>
                          <a:effectLst/>
                          <a:latin typeface="+mn-lt"/>
                          <a:ea typeface="+mn-ea"/>
                          <a:cs typeface="+mn-cs"/>
                        </a:rPr>
                        <a:t>latitude</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Широта, в градусах</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2287024738"/>
                  </a:ext>
                </a:extLst>
              </a:tr>
              <a:tr h="330840">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39</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longitude</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Долгота, в градусах</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3378405136"/>
                  </a:ext>
                </a:extLst>
              </a:tr>
              <a:tr h="409824">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40</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x_sp</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Координата X в Государственной плоской системе координат (SPCS), используемой в США. Единица измерения - футы.</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2111604429"/>
                  </a:ext>
                </a:extLst>
              </a:tr>
              <a:tr h="136608">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41</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y_sp</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Координата Y в Государственной плоской системе координат (SPCS), используемой в США. Единица измерения - футы.</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478799158"/>
                  </a:ext>
                </a:extLst>
              </a:tr>
              <a:tr h="360118">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42</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council_district</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Окружной/районный совет.</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613801003"/>
                  </a:ext>
                </a:extLst>
              </a:tr>
              <a:tr h="273215">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43</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census_tract</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Участок переписи населения.</a:t>
                      </a:r>
                    </a:p>
                  </a:txBody>
                  <a:tcPr marL="9525" marR="9525" marT="9525" marB="0" anchor="b"/>
                </a:tc>
                <a:tc>
                  <a:txBody>
                    <a:bodyPr/>
                    <a:lstStyle/>
                    <a:p>
                      <a:pPr marL="0" algn="ctr" defTabSz="457200" rtl="0" eaLnBrk="1" fontAlgn="ctr" latinLnBrk="0" hangingPunct="1"/>
                      <a:r>
                        <a:rPr lang="ru-RU" sz="900" u="none" strike="noStrike" kern="120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407306229"/>
                  </a:ext>
                </a:extLst>
              </a:tr>
              <a:tr h="409824">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44</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bin</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Нет информации</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4292403736"/>
                  </a:ext>
                </a:extLst>
              </a:tr>
              <a:tr h="136608">
                <a:tc>
                  <a:txBody>
                    <a:bodyPr/>
                    <a:lstStyle/>
                    <a:p>
                      <a:pPr marL="0" algn="ctr" defTabSz="457200" rtl="0" eaLnBrk="1" fontAlgn="ctr" latinLnBrk="0" hangingPunct="1"/>
                      <a:r>
                        <a:rPr lang="en-BE" sz="900" u="none" strike="noStrike" kern="1200">
                          <a:solidFill>
                            <a:schemeClr val="bg1">
                              <a:lumMod val="95000"/>
                              <a:lumOff val="5000"/>
                            </a:schemeClr>
                          </a:solidFill>
                          <a:effectLst/>
                          <a:latin typeface="+mn-lt"/>
                          <a:ea typeface="+mn-ea"/>
                          <a:cs typeface="+mn-cs"/>
                        </a:rPr>
                        <a:t>45</a:t>
                      </a:r>
                    </a:p>
                  </a:txBody>
                  <a:tcPr marL="9525" marR="9525" marT="9525" marB="0" anchor="ctr"/>
                </a:tc>
                <a:tc>
                  <a:txBody>
                    <a:bodyPr/>
                    <a:lstStyle/>
                    <a:p>
                      <a:pPr marL="0" algn="ctr" defTabSz="457200" rtl="0" eaLnBrk="1" fontAlgn="ctr" latinLnBrk="0" hangingPunct="1"/>
                      <a:r>
                        <a:rPr lang="en-US" sz="900" u="none" strike="noStrike" kern="1200">
                          <a:solidFill>
                            <a:schemeClr val="bg1">
                              <a:lumMod val="95000"/>
                              <a:lumOff val="5000"/>
                            </a:schemeClr>
                          </a:solidFill>
                          <a:effectLst/>
                          <a:latin typeface="+mn-lt"/>
                          <a:ea typeface="+mn-ea"/>
                          <a:cs typeface="+mn-cs"/>
                        </a:rPr>
                        <a:t>bbl</a:t>
                      </a:r>
                    </a:p>
                  </a:txBody>
                  <a:tcPr marL="9525" marR="9525" marT="9525" marB="0" anchor="b"/>
                </a:tc>
                <a:tc>
                  <a:txBody>
                    <a:bodyPr/>
                    <a:lstStyle/>
                    <a:p>
                      <a:pPr marL="0" algn="l"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Нет информации</a:t>
                      </a:r>
                    </a:p>
                  </a:txBody>
                  <a:tcPr marL="9525" marR="9525" marT="9525" marB="0" anchor="b"/>
                </a:tc>
                <a:tc>
                  <a:txBody>
                    <a:bodyPr/>
                    <a:lstStyle/>
                    <a:p>
                      <a:pPr marL="0" algn="ctr" defTabSz="457200" rtl="0" eaLnBrk="1" fontAlgn="ctr" latinLnBrk="0" hangingPunct="1"/>
                      <a:r>
                        <a:rPr lang="ru-RU" sz="900" u="none" strike="noStrike" kern="1200" dirty="0">
                          <a:solidFill>
                            <a:schemeClr val="bg1">
                              <a:lumMod val="95000"/>
                              <a:lumOff val="5000"/>
                            </a:schemeClr>
                          </a:solidFill>
                          <a:effectLst/>
                          <a:latin typeface="+mn-lt"/>
                          <a:ea typeface="+mn-ea"/>
                          <a:cs typeface="+mn-cs"/>
                        </a:rPr>
                        <a:t>Числовое</a:t>
                      </a:r>
                    </a:p>
                  </a:txBody>
                  <a:tcPr marL="9525" marR="9525" marT="9525" marB="0" anchor="b"/>
                </a:tc>
                <a:extLst>
                  <a:ext uri="{0D108BD9-81ED-4DB2-BD59-A6C34878D82A}">
                    <a16:rowId xmlns:a16="http://schemas.microsoft.com/office/drawing/2014/main" val="242964654"/>
                  </a:ext>
                </a:extLst>
              </a:tr>
            </a:tbl>
          </a:graphicData>
        </a:graphic>
      </p:graphicFrame>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14</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40019667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dirty="0"/>
              <a:t>Основные классы </a:t>
            </a:r>
            <a:r>
              <a:rPr lang="ru-RU" dirty="0" err="1"/>
              <a:t>несбалансированы</a:t>
            </a:r>
            <a:r>
              <a:rPr lang="ru-RU" dirty="0"/>
              <a:t>:</a:t>
            </a:r>
          </a:p>
          <a:p>
            <a:pPr marL="285750" indent="-285750" rtl="0">
              <a:lnSpc>
                <a:spcPct val="100000"/>
              </a:lnSpc>
              <a:spcBef>
                <a:spcPts val="600"/>
              </a:spcBef>
              <a:spcAft>
                <a:spcPts val="300"/>
              </a:spcAft>
              <a:buFontTx/>
              <a:buChar char="-"/>
            </a:pPr>
            <a:r>
              <a:rPr lang="ru-RU" dirty="0"/>
              <a:t>Класс «</a:t>
            </a:r>
            <a:r>
              <a:rPr lang="en-US" dirty="0"/>
              <a:t>Good</a:t>
            </a:r>
            <a:r>
              <a:rPr lang="ru-RU" dirty="0"/>
              <a:t>» - </a:t>
            </a:r>
            <a:r>
              <a:rPr lang="en-US" dirty="0"/>
              <a:t>528.850</a:t>
            </a:r>
            <a:r>
              <a:rPr lang="ru-RU" dirty="0"/>
              <a:t> записей;</a:t>
            </a:r>
          </a:p>
          <a:p>
            <a:pPr marL="285750" indent="-285750">
              <a:lnSpc>
                <a:spcPct val="100000"/>
              </a:lnSpc>
              <a:spcBef>
                <a:spcPts val="600"/>
              </a:spcBef>
              <a:spcAft>
                <a:spcPts val="300"/>
              </a:spcAft>
              <a:buFontTx/>
              <a:buChar char="-"/>
            </a:pPr>
            <a:r>
              <a:rPr lang="ru-RU" dirty="0"/>
              <a:t>Класс «</a:t>
            </a:r>
            <a:r>
              <a:rPr lang="en-US" dirty="0"/>
              <a:t>Fair</a:t>
            </a:r>
            <a:r>
              <a:rPr lang="ru-RU" dirty="0"/>
              <a:t>» - </a:t>
            </a:r>
            <a:r>
              <a:rPr lang="en-US" dirty="0"/>
              <a:t>96.504</a:t>
            </a:r>
            <a:r>
              <a:rPr lang="ru-RU" dirty="0"/>
              <a:t> записей;</a:t>
            </a:r>
          </a:p>
          <a:p>
            <a:pPr marL="285750" indent="-285750">
              <a:lnSpc>
                <a:spcPct val="100000"/>
              </a:lnSpc>
              <a:spcBef>
                <a:spcPts val="600"/>
              </a:spcBef>
              <a:spcAft>
                <a:spcPts val="300"/>
              </a:spcAft>
              <a:buFontTx/>
              <a:buChar char="-"/>
            </a:pPr>
            <a:r>
              <a:rPr lang="ru-RU" dirty="0"/>
              <a:t>Класс «</a:t>
            </a:r>
            <a:r>
              <a:rPr lang="en-US" dirty="0"/>
              <a:t>Poor</a:t>
            </a:r>
            <a:r>
              <a:rPr lang="ru-RU" dirty="0"/>
              <a:t>» - </a:t>
            </a:r>
            <a:r>
              <a:rPr lang="en-US" dirty="0"/>
              <a:t>26.818</a:t>
            </a:r>
            <a:r>
              <a:rPr lang="ru-RU" dirty="0"/>
              <a:t> записей;</a:t>
            </a:r>
          </a:p>
          <a:p>
            <a:pPr marL="285750" indent="-285750">
              <a:lnSpc>
                <a:spcPct val="100000"/>
              </a:lnSpc>
              <a:spcBef>
                <a:spcPts val="600"/>
              </a:spcBef>
              <a:spcAft>
                <a:spcPts val="300"/>
              </a:spcAft>
              <a:buFontTx/>
              <a:buChar char="-"/>
            </a:pPr>
            <a:r>
              <a:rPr lang="ru-RU" dirty="0"/>
              <a:t>Отсутствие значения - </a:t>
            </a:r>
            <a:r>
              <a:rPr lang="en-US" dirty="0"/>
              <a:t>31.616 </a:t>
            </a:r>
            <a:r>
              <a:rPr lang="ru-RU" dirty="0"/>
              <a:t>записей;</a:t>
            </a:r>
          </a:p>
          <a:p>
            <a:pPr rtl="0">
              <a:lnSpc>
                <a:spcPct val="100000"/>
              </a:lnSpc>
              <a:spcBef>
                <a:spcPts val="600"/>
              </a:spcBef>
              <a:spcAft>
                <a:spcPts val="300"/>
              </a:spcAft>
            </a:pPr>
            <a:r>
              <a:rPr lang="ru-RU" dirty="0"/>
              <a:t>Для анализа формировалась сбалансированная выборка, размера 26.816 * 3. Класс «</a:t>
            </a:r>
            <a:r>
              <a:rPr lang="en-US" dirty="0"/>
              <a:t>Poor</a:t>
            </a:r>
            <a:r>
              <a:rPr lang="ru-RU" dirty="0"/>
              <a:t>» не менялся, для оставшихся классов случайно отбирались </a:t>
            </a:r>
            <a:r>
              <a:rPr lang="ru-RU" dirty="0" err="1"/>
              <a:t>отбразцы</a:t>
            </a:r>
            <a:r>
              <a:rPr lang="ru-RU" dirty="0"/>
              <a:t> объемом 26.816 записей.</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15</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
        <p:nvSpPr>
          <p:cNvPr id="9" name="Rectangle 4">
            <a:extLst>
              <a:ext uri="{FF2B5EF4-FFF2-40B4-BE49-F238E27FC236}">
                <a16:creationId xmlns:a16="http://schemas.microsoft.com/office/drawing/2014/main" id="{D46C01C8-88EF-333D-7C3F-08D6722669BD}"/>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LID4096" altLang="LID4096" sz="900" b="0" i="0" u="none" strike="noStrike" cap="none" normalizeH="0" baseline="0">
                <a:ln>
                  <a:noFill/>
                </a:ln>
                <a:solidFill>
                  <a:schemeClr val="tx1"/>
                </a:solidFill>
                <a:effectLst/>
                <a:latin typeface="var(--jp-code-font-family)"/>
              </a:rPr>
              <a:t>31616</a:t>
            </a:r>
            <a:r>
              <a:rPr kumimoji="0" lang="LID4096" altLang="LID4096" sz="800" b="0" i="0" u="none" strike="noStrike" cap="none" normalizeH="0" baseline="0">
                <a:ln>
                  <a:noFill/>
                </a:ln>
                <a:solidFill>
                  <a:schemeClr val="tx1"/>
                </a:solidFill>
                <a:effectLst/>
              </a:rPr>
              <a:t> </a:t>
            </a:r>
            <a:endParaRPr kumimoji="0" lang="LID4096" altLang="LID4096"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458664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dirty="0"/>
              <a:t>Для предобработки полей использовалась следующая схема:</a:t>
            </a:r>
          </a:p>
          <a:p>
            <a:pPr marL="285750" indent="-285750" rtl="0">
              <a:lnSpc>
                <a:spcPct val="100000"/>
              </a:lnSpc>
              <a:spcBef>
                <a:spcPts val="600"/>
              </a:spcBef>
              <a:spcAft>
                <a:spcPts val="300"/>
              </a:spcAft>
              <a:buFontTx/>
              <a:buChar char="-"/>
            </a:pPr>
            <a:r>
              <a:rPr lang="ru-RU" dirty="0"/>
              <a:t>Числовое поле – определение корректности его использования. После чего анализ на наличие аномально больших</a:t>
            </a:r>
            <a:r>
              <a:rPr lang="en-US" dirty="0"/>
              <a:t>/</a:t>
            </a:r>
            <a:r>
              <a:rPr lang="ru-RU" dirty="0"/>
              <a:t>малых значений;</a:t>
            </a:r>
          </a:p>
          <a:p>
            <a:pPr marL="285750" indent="-285750" rtl="0">
              <a:lnSpc>
                <a:spcPct val="100000"/>
              </a:lnSpc>
              <a:spcBef>
                <a:spcPts val="600"/>
              </a:spcBef>
              <a:spcAft>
                <a:spcPts val="300"/>
              </a:spcAft>
              <a:buFontTx/>
              <a:buChar char="-"/>
            </a:pPr>
            <a:r>
              <a:rPr lang="ru-RU" dirty="0"/>
              <a:t>Категориальное(бинарное) и Категориальное – преобразование в бинарное поле со значениями 0</a:t>
            </a:r>
            <a:r>
              <a:rPr lang="en-US" dirty="0"/>
              <a:t>/1, </a:t>
            </a:r>
            <a:r>
              <a:rPr lang="ru-RU" dirty="0"/>
              <a:t>где 0 означает отсутствие категории и 1 – его наличие. В случае категориальной переменной создаются </a:t>
            </a:r>
            <a:r>
              <a:rPr lang="en-US" dirty="0"/>
              <a:t>n-1 </a:t>
            </a:r>
            <a:r>
              <a:rPr lang="ru-RU" dirty="0"/>
              <a:t>бинарных полей, где </a:t>
            </a:r>
            <a:r>
              <a:rPr lang="en-US" dirty="0"/>
              <a:t>n – </a:t>
            </a:r>
            <a:r>
              <a:rPr lang="ru-RU" dirty="0"/>
              <a:t>число уникальных категорий; </a:t>
            </a:r>
          </a:p>
          <a:p>
            <a:pPr marL="285750" indent="-285750" rtl="0">
              <a:lnSpc>
                <a:spcPct val="100000"/>
              </a:lnSpc>
              <a:spcBef>
                <a:spcPts val="600"/>
              </a:spcBef>
              <a:spcAft>
                <a:spcPts val="300"/>
              </a:spcAft>
              <a:buFontTx/>
              <a:buChar char="-"/>
            </a:pPr>
            <a:r>
              <a:rPr lang="ru-RU" dirty="0"/>
              <a:t>Текстовое – выявление наиболее важных признаков из текста, подсчет самых частотных слов, подсчет количества слов, использование связки «</a:t>
            </a:r>
            <a:r>
              <a:rPr lang="en-US" dirty="0"/>
              <a:t>Bag of Words + PCA</a:t>
            </a:r>
            <a:r>
              <a:rPr lang="ru-RU" dirty="0"/>
              <a:t>»;</a:t>
            </a:r>
            <a:endParaRPr lang="en-US" dirty="0"/>
          </a:p>
          <a:p>
            <a:pPr marL="285750" indent="-285750" rtl="0">
              <a:lnSpc>
                <a:spcPct val="100000"/>
              </a:lnSpc>
              <a:spcBef>
                <a:spcPts val="600"/>
              </a:spcBef>
              <a:spcAft>
                <a:spcPts val="300"/>
              </a:spcAft>
              <a:buFontTx/>
              <a:buChar char="-"/>
            </a:pPr>
            <a:r>
              <a:rPr lang="ru-RU" dirty="0"/>
              <a:t>Формирование поля «Ближайшего расстояния к дереву с плохим </a:t>
            </a:r>
            <a:r>
              <a:rPr lang="ru-RU" dirty="0" err="1"/>
              <a:t>стостоянием</a:t>
            </a:r>
            <a:r>
              <a:rPr lang="ru-RU" dirty="0"/>
              <a:t>».</a:t>
            </a:r>
          </a:p>
          <a:p>
            <a:pPr rtl="0"/>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16</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
        <p:nvSpPr>
          <p:cNvPr id="9" name="Rectangle 4">
            <a:extLst>
              <a:ext uri="{FF2B5EF4-FFF2-40B4-BE49-F238E27FC236}">
                <a16:creationId xmlns:a16="http://schemas.microsoft.com/office/drawing/2014/main" id="{D46C01C8-88EF-333D-7C3F-08D6722669BD}"/>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LID4096" altLang="LID4096" sz="900" b="0" i="0" u="none" strike="noStrike" cap="none" normalizeH="0" baseline="0">
                <a:ln>
                  <a:noFill/>
                </a:ln>
                <a:solidFill>
                  <a:schemeClr val="tx1"/>
                </a:solidFill>
                <a:effectLst/>
                <a:latin typeface="var(--jp-code-font-family)"/>
              </a:rPr>
              <a:t>31616</a:t>
            </a:r>
            <a:r>
              <a:rPr kumimoji="0" lang="LID4096" altLang="LID4096" sz="800" b="0" i="0" u="none" strike="noStrike" cap="none" normalizeH="0" baseline="0">
                <a:ln>
                  <a:noFill/>
                </a:ln>
                <a:solidFill>
                  <a:schemeClr val="tx1"/>
                </a:solidFill>
                <a:effectLst/>
              </a:rPr>
              <a:t> </a:t>
            </a:r>
            <a:endParaRPr kumimoji="0" lang="LID4096" altLang="LID4096"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40599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dirty="0"/>
              <a:t>Всего были отобраны и преобразованы следующие виды полей:</a:t>
            </a:r>
          </a:p>
          <a:p>
            <a:pPr marL="285750" indent="-285750" rtl="0">
              <a:lnSpc>
                <a:spcPct val="100000"/>
              </a:lnSpc>
              <a:spcBef>
                <a:spcPts val="600"/>
              </a:spcBef>
              <a:spcAft>
                <a:spcPts val="300"/>
              </a:spcAft>
              <a:buFontTx/>
              <a:buChar char="-"/>
            </a:pPr>
            <a:r>
              <a:rPr lang="ru-RU" dirty="0"/>
              <a:t>Числовое - 1 поле отобрано</a:t>
            </a:r>
            <a:r>
              <a:rPr lang="en-US" dirty="0"/>
              <a:t>,</a:t>
            </a:r>
            <a:r>
              <a:rPr lang="ru-RU" dirty="0"/>
              <a:t> остальные поля либо категориальные, либо нерелевантны задаче;</a:t>
            </a:r>
          </a:p>
          <a:p>
            <a:pPr marL="285750" indent="-285750" rtl="0">
              <a:lnSpc>
                <a:spcPct val="100000"/>
              </a:lnSpc>
              <a:spcBef>
                <a:spcPts val="600"/>
              </a:spcBef>
              <a:spcAft>
                <a:spcPts val="300"/>
              </a:spcAft>
              <a:buFontTx/>
              <a:buChar char="-"/>
            </a:pPr>
            <a:r>
              <a:rPr lang="ru-RU" dirty="0"/>
              <a:t>Категориальное(бинарное) – все 11 отобраны и преобразованы; </a:t>
            </a:r>
          </a:p>
          <a:p>
            <a:pPr marL="285750" indent="-285750" rtl="0">
              <a:lnSpc>
                <a:spcPct val="100000"/>
              </a:lnSpc>
              <a:spcBef>
                <a:spcPts val="600"/>
              </a:spcBef>
              <a:spcAft>
                <a:spcPts val="300"/>
              </a:spcAft>
              <a:buFontTx/>
              <a:buChar char="-"/>
            </a:pPr>
            <a:r>
              <a:rPr lang="ru-RU" dirty="0"/>
              <a:t>Категориальное – все 7 отобраны и преобразованы, включая процедуру «</a:t>
            </a:r>
            <a:r>
              <a:rPr lang="en-US" dirty="0"/>
              <a:t>Bag of Words + PCA</a:t>
            </a:r>
            <a:r>
              <a:rPr lang="ru-RU" dirty="0"/>
              <a:t>»; </a:t>
            </a:r>
          </a:p>
          <a:p>
            <a:pPr marL="285750" indent="-285750" rtl="0">
              <a:lnSpc>
                <a:spcPct val="100000"/>
              </a:lnSpc>
              <a:spcBef>
                <a:spcPts val="600"/>
              </a:spcBef>
              <a:spcAft>
                <a:spcPts val="300"/>
              </a:spcAft>
              <a:buFontTx/>
              <a:buChar char="-"/>
            </a:pPr>
            <a:r>
              <a:rPr lang="ru-RU" dirty="0"/>
              <a:t>Текстовое – отобраны 5 полей, остальные 2 являются «дубликатами по смыслу», т.е. содержат аналогичные значения, но в другом формате.</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17</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35873975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sz="1400" dirty="0"/>
              <a:t>Процедура «</a:t>
            </a:r>
            <a:r>
              <a:rPr lang="en-US" sz="1400" dirty="0"/>
              <a:t>Bag of Words + PCA</a:t>
            </a:r>
            <a:r>
              <a:rPr lang="ru-RU" sz="1400" dirty="0"/>
              <a:t>»</a:t>
            </a:r>
            <a:r>
              <a:rPr lang="en-US" sz="1400" dirty="0"/>
              <a:t> </a:t>
            </a:r>
            <a:r>
              <a:rPr lang="ru-RU" sz="1400" dirty="0"/>
              <a:t>включает следующие действия:</a:t>
            </a:r>
          </a:p>
          <a:p>
            <a:pPr marL="285750" indent="-285750" rtl="0">
              <a:lnSpc>
                <a:spcPct val="100000"/>
              </a:lnSpc>
              <a:spcBef>
                <a:spcPts val="600"/>
              </a:spcBef>
              <a:spcAft>
                <a:spcPts val="300"/>
              </a:spcAft>
              <a:buFontTx/>
              <a:buChar char="-"/>
            </a:pPr>
            <a:r>
              <a:rPr lang="ru-RU" sz="1400" dirty="0"/>
              <a:t>Формирование «мешка слов» из текстового поля - представление текста в виде массива, состоящего из отдельных слов и количества их использования. Результатом представления является матрица в виде уникальных слов и их количества по предложениям и всему тексту в целом;</a:t>
            </a:r>
          </a:p>
          <a:p>
            <a:pPr marL="285750" indent="-285750" rtl="0">
              <a:lnSpc>
                <a:spcPct val="100000"/>
              </a:lnSpc>
              <a:spcBef>
                <a:spcPts val="600"/>
              </a:spcBef>
              <a:spcAft>
                <a:spcPts val="300"/>
              </a:spcAft>
              <a:buFontTx/>
              <a:buChar char="-"/>
            </a:pPr>
            <a:r>
              <a:rPr lang="ru-RU" sz="1400" dirty="0"/>
              <a:t>Применение метод «PCA» для уменьшения размерности исходного вектора. «</a:t>
            </a:r>
            <a:r>
              <a:rPr lang="en-US" sz="1400" dirty="0"/>
              <a:t>PCA</a:t>
            </a:r>
            <a:r>
              <a:rPr lang="ru-RU" sz="1400" dirty="0"/>
              <a:t>» - «Метод главных компонент» - старается уменьшить полученную матрицу до размера, заданной пользователем. Результатами являются поля с числовыми значениями, которые можно использовать в качестве предикторов модели.</a:t>
            </a:r>
          </a:p>
          <a:p>
            <a:pPr rtl="0">
              <a:lnSpc>
                <a:spcPct val="100000"/>
              </a:lnSpc>
              <a:spcBef>
                <a:spcPts val="600"/>
              </a:spcBef>
              <a:spcAft>
                <a:spcPts val="300"/>
              </a:spcAft>
            </a:pPr>
            <a:r>
              <a:rPr lang="ru-RU" sz="1400" dirty="0"/>
              <a:t>Из преимуществ данной связки можно выделить возможность использования текстовых полей в качестве предикторов модели без большой потери полезной информации. Из недостатков – плохая интерпретируемость. Тяжело объяснить, что данные компоненты олицетворяют и чем вызваны их изменения.</a:t>
            </a:r>
          </a:p>
          <a:p>
            <a:pPr marL="285750" indent="-285750" rtl="0">
              <a:lnSpc>
                <a:spcPct val="100000"/>
              </a:lnSpc>
              <a:spcBef>
                <a:spcPts val="600"/>
              </a:spcBef>
              <a:spcAft>
                <a:spcPts val="300"/>
              </a:spcAft>
              <a:buFontTx/>
              <a:buChar char="-"/>
            </a:pPr>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18</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9421287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sz="1200" dirty="0"/>
              <a:t>Формирование поля «Ближайшего расстояния до дерева с плохим состоянием» происходит при помощи формулы «</a:t>
            </a:r>
            <a:r>
              <a:rPr lang="ru-RU" sz="1200" dirty="0" err="1"/>
              <a:t>Гаверсинуса</a:t>
            </a:r>
            <a:r>
              <a:rPr lang="ru-RU" sz="1200" dirty="0"/>
              <a:t>». Последовательно формулу «</a:t>
            </a:r>
            <a:r>
              <a:rPr lang="ru-RU" sz="1200" dirty="0" err="1"/>
              <a:t>Гаверсинуса</a:t>
            </a:r>
            <a:r>
              <a:rPr lang="ru-RU" sz="1200" dirty="0"/>
              <a:t>» для евклидового расстояния можно рассчитать так:</a:t>
            </a:r>
          </a:p>
          <a:p>
            <a:pPr rtl="0"/>
            <a:endParaRPr lang="ru-RU" sz="1200" dirty="0"/>
          </a:p>
          <a:p>
            <a:pPr rtl="0"/>
            <a:r>
              <a:rPr lang="ru-RU" sz="1200" dirty="0"/>
              <a:t>, где:</a:t>
            </a:r>
          </a:p>
          <a:p>
            <a:pPr marL="285750" indent="-285750" rtl="0">
              <a:lnSpc>
                <a:spcPct val="100000"/>
              </a:lnSpc>
              <a:spcBef>
                <a:spcPts val="600"/>
              </a:spcBef>
              <a:spcAft>
                <a:spcPts val="300"/>
              </a:spcAft>
              <a:buFontTx/>
              <a:buChar char="-"/>
            </a:pPr>
            <a:r>
              <a:rPr lang="en-US" sz="1200" dirty="0"/>
              <a:t>φ </a:t>
            </a:r>
            <a:r>
              <a:rPr lang="ru-RU" sz="1200" dirty="0"/>
              <a:t>– долгота(</a:t>
            </a:r>
            <a:r>
              <a:rPr lang="en-US" sz="1200" dirty="0"/>
              <a:t>latitude</a:t>
            </a:r>
            <a:r>
              <a:rPr lang="ru-RU" sz="1200" dirty="0"/>
              <a:t>)</a:t>
            </a:r>
            <a:r>
              <a:rPr lang="en-US" sz="1200" dirty="0"/>
              <a:t>, λ </a:t>
            </a:r>
            <a:r>
              <a:rPr lang="ru-RU" sz="1200" dirty="0"/>
              <a:t>– ширина(</a:t>
            </a:r>
            <a:r>
              <a:rPr lang="en-US" sz="1200" dirty="0"/>
              <a:t>longitude</a:t>
            </a:r>
            <a:r>
              <a:rPr lang="ru-RU" sz="1200" dirty="0"/>
              <a:t>)</a:t>
            </a:r>
            <a:r>
              <a:rPr lang="en-US" sz="1200" dirty="0"/>
              <a:t>, R </a:t>
            </a:r>
            <a:r>
              <a:rPr lang="ru-RU" sz="1200" dirty="0"/>
              <a:t>– радиус Земли</a:t>
            </a:r>
            <a:r>
              <a:rPr lang="en-US" sz="1200" dirty="0"/>
              <a:t>(</a:t>
            </a:r>
            <a:r>
              <a:rPr lang="ru-RU" sz="1200" dirty="0"/>
              <a:t>Средний радиус -</a:t>
            </a:r>
            <a:r>
              <a:rPr lang="en-US" sz="1200" dirty="0"/>
              <a:t> 6,371</a:t>
            </a:r>
            <a:r>
              <a:rPr lang="ru-RU" sz="1200" dirty="0"/>
              <a:t> км</a:t>
            </a:r>
            <a:r>
              <a:rPr lang="en-US" sz="1200" dirty="0"/>
              <a:t>)</a:t>
            </a:r>
            <a:r>
              <a:rPr lang="ru-RU" sz="1200" dirty="0"/>
              <a:t>. Долгота и ширина представлены в радианах (градусы умножаем на число Пи, поделенное на 180 градусов).</a:t>
            </a:r>
          </a:p>
          <a:p>
            <a:pPr marL="285750" indent="-285750" rtl="0">
              <a:lnSpc>
                <a:spcPct val="100000"/>
              </a:lnSpc>
              <a:spcBef>
                <a:spcPts val="600"/>
              </a:spcBef>
              <a:spcAft>
                <a:spcPts val="300"/>
              </a:spcAft>
              <a:buFontTx/>
              <a:buChar char="-"/>
            </a:pPr>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19</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pic>
        <p:nvPicPr>
          <p:cNvPr id="9" name="Рисунок 8">
            <a:extLst>
              <a:ext uri="{FF2B5EF4-FFF2-40B4-BE49-F238E27FC236}">
                <a16:creationId xmlns:a16="http://schemas.microsoft.com/office/drawing/2014/main" id="{66E1C08A-E7E5-0FB4-C5BF-3CBF03818C8A}"/>
              </a:ext>
            </a:extLst>
          </p:cNvPr>
          <p:cNvPicPr>
            <a:picLocks noChangeAspect="1"/>
          </p:cNvPicPr>
          <p:nvPr/>
        </p:nvPicPr>
        <p:blipFill>
          <a:blip r:embed="rId3"/>
          <a:stretch>
            <a:fillRect/>
          </a:stretch>
        </p:blipFill>
        <p:spPr>
          <a:xfrm>
            <a:off x="783889" y="1900382"/>
            <a:ext cx="2495898" cy="676369"/>
          </a:xfrm>
          <a:prstGeom prst="rect">
            <a:avLst/>
          </a:prstGeom>
        </p:spPr>
      </p:pic>
    </p:spTree>
    <p:extLst>
      <p:ext uri="{BB962C8B-B14F-4D97-AF65-F5344CB8AC3E}">
        <p14:creationId xmlns:p14="http://schemas.microsoft.com/office/powerpoint/2010/main" val="1406130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2CD88A2-E914-815C-661F-1399C3A898C1}"/>
              </a:ext>
            </a:extLst>
          </p:cNvPr>
          <p:cNvSpPr>
            <a:spLocks noGrp="1"/>
          </p:cNvSpPr>
          <p:nvPr>
            <p:ph type="title"/>
          </p:nvPr>
        </p:nvSpPr>
        <p:spPr>
          <a:xfrm>
            <a:off x="680327" y="1063416"/>
            <a:ext cx="5393901" cy="1717884"/>
          </a:xfrm>
        </p:spPr>
        <p:txBody>
          <a:bodyPr rtlCol="0" anchor="t"/>
          <a:lstStyle>
            <a:defPPr>
              <a:defRPr lang="ru-RU"/>
            </a:defPPr>
          </a:lstStyle>
          <a:p>
            <a:pPr rtl="0"/>
            <a:r>
              <a:rPr lang="ru-RU" dirty="0"/>
              <a:t>Оглавление</a:t>
            </a:r>
          </a:p>
        </p:txBody>
      </p:sp>
      <p:sp>
        <p:nvSpPr>
          <p:cNvPr id="4" name="Текст 3">
            <a:extLst>
              <a:ext uri="{FF2B5EF4-FFF2-40B4-BE49-F238E27FC236}">
                <a16:creationId xmlns:a16="http://schemas.microsoft.com/office/drawing/2014/main" id="{2CC6C5F0-EDFB-3E80-40C5-F4D4D08ACF3B}"/>
              </a:ext>
            </a:extLst>
          </p:cNvPr>
          <p:cNvSpPr>
            <a:spLocks noGrp="1"/>
          </p:cNvSpPr>
          <p:nvPr>
            <p:ph type="body" sz="half" idx="2"/>
          </p:nvPr>
        </p:nvSpPr>
        <p:spPr>
          <a:xfrm>
            <a:off x="680328" y="3048000"/>
            <a:ext cx="5415672" cy="2681600"/>
          </a:xfrm>
        </p:spPr>
        <p:txBody>
          <a:bodyPr rtlCol="0" anchor="b">
            <a:normAutofit fontScale="92500" lnSpcReduction="20000"/>
          </a:bodyPr>
          <a:lstStyle>
            <a:defPPr>
              <a:defRPr lang="ru-RU"/>
            </a:defPPr>
          </a:lstStyle>
          <a:p>
            <a:pPr rtl="0"/>
            <a:r>
              <a:rPr lang="ru-RU" dirty="0"/>
              <a:t>введение</a:t>
            </a:r>
          </a:p>
          <a:p>
            <a:pPr rtl="0"/>
            <a:r>
              <a:rPr lang="ru-RU" dirty="0"/>
              <a:t>Разведочный анализ данных</a:t>
            </a:r>
          </a:p>
          <a:p>
            <a:pPr rtl="0"/>
            <a:r>
              <a:rPr lang="ru-RU" dirty="0"/>
              <a:t>Отбор полезных признаков</a:t>
            </a:r>
          </a:p>
          <a:p>
            <a:pPr rtl="0"/>
            <a:r>
              <a:rPr lang="ru-RU" dirty="0"/>
              <a:t>Тестирование </a:t>
            </a:r>
            <a:r>
              <a:rPr lang="en-US" dirty="0"/>
              <a:t>ML/AI</a:t>
            </a:r>
            <a:r>
              <a:rPr lang="ru-RU" dirty="0"/>
              <a:t> моделей </a:t>
            </a:r>
          </a:p>
          <a:p>
            <a:pPr rtl="0"/>
            <a:r>
              <a:rPr lang="ru-RU" dirty="0"/>
              <a:t>Оценка производительности модели</a:t>
            </a:r>
          </a:p>
        </p:txBody>
      </p:sp>
      <p:pic>
        <p:nvPicPr>
          <p:cNvPr id="34" name="Объект 22" descr="Ученые в лаборатории">
            <a:extLst>
              <a:ext uri="{FF2B5EF4-FFF2-40B4-BE49-F238E27FC236}">
                <a16:creationId xmlns:a16="http://schemas.microsoft.com/office/drawing/2014/main" id="{9E4D4191-282B-E07E-4C6D-AD1D7B7D4713}"/>
              </a:ext>
            </a:extLst>
          </p:cNvPr>
          <p:cNvPicPr>
            <a:picLocks noGrp="1" noChangeAspect="1"/>
          </p:cNvPicPr>
          <p:nvPr>
            <p:ph type="pic" sz="quarter" idx="11"/>
          </p:nvPr>
        </p:nvPicPr>
        <p:blipFill rotWithShape="1">
          <a:blip r:embed="rId3" cstate="email">
            <a:extLst>
              <a:ext uri="{28A0092B-C50C-407E-A947-70E740481C1C}">
                <a14:useLocalDpi xmlns:a14="http://schemas.microsoft.com/office/drawing/2010/main"/>
              </a:ext>
            </a:extLst>
          </a:blip>
          <a:srcRect/>
          <a:stretch/>
        </p:blipFill>
        <p:spPr>
          <a:xfrm>
            <a:off x="6411688" y="1063415"/>
            <a:ext cx="3932462" cy="4666185"/>
          </a:xfrm>
        </p:spPr>
      </p:pic>
      <p:sp>
        <p:nvSpPr>
          <p:cNvPr id="7" name="Номер слайда 6">
            <a:extLst>
              <a:ext uri="{FF2B5EF4-FFF2-40B4-BE49-F238E27FC236}">
                <a16:creationId xmlns:a16="http://schemas.microsoft.com/office/drawing/2014/main" id="{8161DBBF-A6A0-06FE-F8CD-795DE86F2815}"/>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a:t>2</a:t>
            </a:fld>
            <a:endParaRPr lang="ru-RU" dirty="0"/>
          </a:p>
        </p:txBody>
      </p:sp>
    </p:spTree>
    <p:extLst>
      <p:ext uri="{BB962C8B-B14F-4D97-AF65-F5344CB8AC3E}">
        <p14:creationId xmlns:p14="http://schemas.microsoft.com/office/powerpoint/2010/main" val="12905606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dirty="0"/>
              <a:t>После предобработки данных получилось 79 полей, из них:</a:t>
            </a:r>
          </a:p>
          <a:p>
            <a:pPr marL="285750" indent="-285750" rtl="0">
              <a:lnSpc>
                <a:spcPct val="100000"/>
              </a:lnSpc>
              <a:spcBef>
                <a:spcPts val="600"/>
              </a:spcBef>
              <a:spcAft>
                <a:spcPts val="300"/>
              </a:spcAft>
              <a:buFontTx/>
              <a:buChar char="-"/>
            </a:pPr>
            <a:r>
              <a:rPr lang="ru-RU" dirty="0"/>
              <a:t>Количество числовых полей: 33;</a:t>
            </a:r>
          </a:p>
          <a:p>
            <a:pPr marL="285750" indent="-285750" rtl="0">
              <a:lnSpc>
                <a:spcPct val="100000"/>
              </a:lnSpc>
              <a:spcBef>
                <a:spcPts val="600"/>
              </a:spcBef>
              <a:spcAft>
                <a:spcPts val="300"/>
              </a:spcAft>
              <a:buFontTx/>
              <a:buChar char="-"/>
            </a:pPr>
            <a:r>
              <a:rPr lang="ru-RU" dirty="0"/>
              <a:t>Количество бинарных полей: 46.</a:t>
            </a:r>
          </a:p>
          <a:p>
            <a:pPr rtl="0">
              <a:lnSpc>
                <a:spcPct val="100000"/>
              </a:lnSpc>
              <a:spcBef>
                <a:spcPts val="600"/>
              </a:spcBef>
              <a:spcAft>
                <a:spcPts val="300"/>
              </a:spcAft>
            </a:pPr>
            <a:r>
              <a:rPr lang="ru-RU" dirty="0"/>
              <a:t>Во время анализа также встречались пропуски в переменных, однако среди отобранных полей пропуски незначительны(</a:t>
            </a:r>
            <a:r>
              <a:rPr lang="en-US" dirty="0"/>
              <a:t>5 </a:t>
            </a:r>
            <a:r>
              <a:rPr lang="ru-RU" dirty="0"/>
              <a:t>пропусков у названия дерева и еще одно – качество тротуара у дерева).</a:t>
            </a:r>
          </a:p>
          <a:p>
            <a:pPr rtl="0">
              <a:lnSpc>
                <a:spcPct val="100000"/>
              </a:lnSpc>
              <a:spcBef>
                <a:spcPts val="600"/>
              </a:spcBef>
              <a:spcAft>
                <a:spcPts val="300"/>
              </a:spcAft>
            </a:pPr>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20</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12411972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dirty="0"/>
              <a:t>Для определения степени влияния полей на целевую переменную использовались следующие методы:</a:t>
            </a:r>
          </a:p>
          <a:p>
            <a:pPr marL="285750" indent="-285750" rtl="0">
              <a:lnSpc>
                <a:spcPct val="100000"/>
              </a:lnSpc>
              <a:spcBef>
                <a:spcPts val="600"/>
              </a:spcBef>
              <a:spcAft>
                <a:spcPts val="300"/>
              </a:spcAft>
              <a:buFontTx/>
              <a:buChar char="-"/>
            </a:pPr>
            <a:r>
              <a:rPr lang="ru-RU" dirty="0"/>
              <a:t>Коэффициент корреляции Пирсона: для числовых переменных;</a:t>
            </a:r>
          </a:p>
          <a:p>
            <a:pPr marL="285750" indent="-285750" rtl="0">
              <a:lnSpc>
                <a:spcPct val="100000"/>
              </a:lnSpc>
              <a:spcBef>
                <a:spcPts val="600"/>
              </a:spcBef>
              <a:spcAft>
                <a:spcPts val="300"/>
              </a:spcAft>
              <a:buFontTx/>
              <a:buChar char="-"/>
            </a:pPr>
            <a:r>
              <a:rPr lang="ru-RU" dirty="0"/>
              <a:t>Коэффициент корреляции ФИ: для бинарных переменных; </a:t>
            </a:r>
          </a:p>
          <a:p>
            <a:pPr marL="285750" indent="-285750" rtl="0">
              <a:lnSpc>
                <a:spcPct val="100000"/>
              </a:lnSpc>
              <a:spcBef>
                <a:spcPts val="600"/>
              </a:spcBef>
              <a:spcAft>
                <a:spcPts val="300"/>
              </a:spcAft>
              <a:buFontTx/>
              <a:buChar char="-"/>
            </a:pPr>
            <a:r>
              <a:rPr lang="ru-RU" dirty="0" err="1"/>
              <a:t>Anova</a:t>
            </a:r>
            <a:r>
              <a:rPr lang="ru-RU" dirty="0"/>
              <a:t>-анализ (Дисперсионный анализ): для сравнения числовых переменных с категориальными;</a:t>
            </a:r>
          </a:p>
          <a:p>
            <a:pPr marL="285750" indent="-285750" rtl="0">
              <a:lnSpc>
                <a:spcPct val="100000"/>
              </a:lnSpc>
              <a:spcBef>
                <a:spcPts val="600"/>
              </a:spcBef>
              <a:spcAft>
                <a:spcPts val="300"/>
              </a:spcAft>
              <a:buFontTx/>
              <a:buChar char="-"/>
            </a:pPr>
            <a:r>
              <a:rPr lang="ru-RU" dirty="0"/>
              <a:t>Коэффициент Хи-квадрат : для сравнения бинарных переменных с категориальными.</a:t>
            </a:r>
          </a:p>
          <a:p>
            <a:pPr rtl="0">
              <a:lnSpc>
                <a:spcPct val="100000"/>
              </a:lnSpc>
              <a:spcBef>
                <a:spcPts val="600"/>
              </a:spcBef>
              <a:spcAft>
                <a:spcPts val="300"/>
              </a:spcAft>
            </a:pPr>
            <a:r>
              <a:rPr lang="ru-RU" dirty="0"/>
              <a:t>Он необходим для фильтрации </a:t>
            </a:r>
            <a:r>
              <a:rPr lang="ru-RU" dirty="0" err="1"/>
              <a:t>мультиколлинеарных</a:t>
            </a:r>
            <a:r>
              <a:rPr lang="ru-RU" dirty="0"/>
              <a:t> переменных (переменных с сильной </a:t>
            </a:r>
            <a:r>
              <a:rPr lang="ru-RU" dirty="0" err="1"/>
              <a:t>взамосвязью</a:t>
            </a:r>
            <a:r>
              <a:rPr lang="ru-RU" dirty="0"/>
              <a:t>), от которых необходимо избавиться перед этапом отбора признаков.</a:t>
            </a:r>
            <a:r>
              <a:rPr lang="en-US" dirty="0"/>
              <a:t> </a:t>
            </a:r>
          </a:p>
          <a:p>
            <a:pPr rtl="0">
              <a:lnSpc>
                <a:spcPct val="100000"/>
              </a:lnSpc>
              <a:spcBef>
                <a:spcPts val="600"/>
              </a:spcBef>
              <a:spcAft>
                <a:spcPts val="300"/>
              </a:spcAft>
            </a:pPr>
            <a:r>
              <a:rPr lang="ru-RU" dirty="0"/>
              <a:t>По </a:t>
            </a:r>
            <a:r>
              <a:rPr lang="ru-RU" dirty="0" err="1"/>
              <a:t>резульататм</a:t>
            </a:r>
            <a:r>
              <a:rPr lang="ru-RU" dirty="0"/>
              <a:t> отбора отобрано 57 предикторов для следующего этапа.</a:t>
            </a:r>
          </a:p>
          <a:p>
            <a:pPr rtl="0">
              <a:lnSpc>
                <a:spcPct val="100000"/>
              </a:lnSpc>
              <a:spcBef>
                <a:spcPts val="600"/>
              </a:spcBef>
              <a:spcAft>
                <a:spcPts val="300"/>
              </a:spcAft>
            </a:pPr>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21</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9437794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sz="1600" dirty="0"/>
              <a:t>Здесь же был сформирован </a:t>
            </a:r>
            <a:r>
              <a:rPr lang="en-US" sz="1600" dirty="0"/>
              <a:t>baseline – </a:t>
            </a:r>
            <a:r>
              <a:rPr lang="ru-RU" sz="1600" dirty="0"/>
              <a:t>базовое решение, не требующее сильных вложений:</a:t>
            </a:r>
          </a:p>
          <a:p>
            <a:pPr marL="285750" indent="-285750" rtl="0">
              <a:lnSpc>
                <a:spcPct val="100000"/>
              </a:lnSpc>
              <a:spcBef>
                <a:spcPts val="600"/>
              </a:spcBef>
              <a:spcAft>
                <a:spcPts val="300"/>
              </a:spcAft>
              <a:buFontTx/>
              <a:buChar char="-"/>
            </a:pPr>
            <a:r>
              <a:rPr lang="ru-RU" sz="1600" dirty="0"/>
              <a:t>Для всей совокупности базовая точность составляет 81% при условии, что мы соотносим все образцы к классу "Good". Точность для остальных классов равна нулю;</a:t>
            </a:r>
          </a:p>
          <a:p>
            <a:pPr marL="285750" indent="-285750" rtl="0">
              <a:lnSpc>
                <a:spcPct val="100000"/>
              </a:lnSpc>
              <a:spcBef>
                <a:spcPts val="600"/>
              </a:spcBef>
              <a:spcAft>
                <a:spcPts val="300"/>
              </a:spcAft>
              <a:buFontTx/>
              <a:buChar char="-"/>
            </a:pPr>
            <a:r>
              <a:rPr lang="ru-RU" sz="1600" dirty="0"/>
              <a:t>Для сбалансированной выборки базовая точность равна 33.3%. Точно также при условии, что мы соотносим все образцы к какому-либо классу. Точность для остальных классов равна нулю;- </a:t>
            </a:r>
          </a:p>
          <a:p>
            <a:pPr marL="285750" indent="-285750" rtl="0">
              <a:lnSpc>
                <a:spcPct val="100000"/>
              </a:lnSpc>
              <a:spcBef>
                <a:spcPts val="600"/>
              </a:spcBef>
              <a:spcAft>
                <a:spcPts val="300"/>
              </a:spcAft>
              <a:buFontTx/>
              <a:buChar char="-"/>
            </a:pPr>
            <a:r>
              <a:rPr lang="ru-RU" sz="1600" dirty="0"/>
              <a:t>Модели логистической регрессии и </a:t>
            </a:r>
            <a:r>
              <a:rPr lang="ru-RU" sz="1600" dirty="0" err="1"/>
              <a:t>градиентого</a:t>
            </a:r>
            <a:r>
              <a:rPr lang="ru-RU" sz="1600" dirty="0"/>
              <a:t> </a:t>
            </a:r>
            <a:r>
              <a:rPr lang="ru-RU" sz="1600" dirty="0" err="1"/>
              <a:t>бустинга</a:t>
            </a:r>
            <a:r>
              <a:rPr lang="ru-RU" sz="1600" dirty="0"/>
              <a:t> над деревьями решений дали точность в 49.37% и 58.55% соответственно на сбалансированной выборке. При тестировании других алгоритмов M</a:t>
            </a:r>
            <a:r>
              <a:rPr lang="en-US" sz="1600" dirty="0"/>
              <a:t>L</a:t>
            </a:r>
            <a:r>
              <a:rPr lang="ru-RU" sz="1600" dirty="0"/>
              <a:t>/AI стоит равняться на показатель модели "</a:t>
            </a:r>
            <a:r>
              <a:rPr lang="ru-RU" sz="1600" dirty="0" err="1"/>
              <a:t>XGBoost</a:t>
            </a:r>
            <a:r>
              <a:rPr lang="ru-RU" sz="1600" dirty="0"/>
              <a:t>". Однако данный показатель все же сильно завышен, поскольку на новых данных точность не будет такой </a:t>
            </a:r>
            <a:r>
              <a:rPr lang="ru-RU" sz="1600" dirty="0" err="1"/>
              <a:t>выскокой</a:t>
            </a:r>
            <a:r>
              <a:rPr lang="ru-RU" sz="1600" dirty="0"/>
              <a:t>.</a:t>
            </a:r>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22</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12165650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D22D882-0AB0-D7CC-2028-F24988556CFD}"/>
              </a:ext>
            </a:extLst>
          </p:cNvPr>
          <p:cNvSpPr>
            <a:spLocks noGrp="1"/>
          </p:cNvSpPr>
          <p:nvPr>
            <p:ph type="title"/>
          </p:nvPr>
        </p:nvSpPr>
        <p:spPr>
          <a:xfrm>
            <a:off x="1154956" y="898072"/>
            <a:ext cx="8825657" cy="4174584"/>
          </a:xfrm>
        </p:spPr>
        <p:txBody>
          <a:bodyPr rtlCol="0"/>
          <a:lstStyle>
            <a:defPPr>
              <a:defRPr lang="ru-RU"/>
            </a:defPPr>
          </a:lstStyle>
          <a:p>
            <a:pPr rtl="0"/>
            <a:r>
              <a:rPr lang="ru-RU" dirty="0"/>
              <a:t>Отбор признаков</a:t>
            </a:r>
          </a:p>
        </p:txBody>
      </p:sp>
      <p:sp>
        <p:nvSpPr>
          <p:cNvPr id="3" name="Текст 2">
            <a:extLst>
              <a:ext uri="{FF2B5EF4-FFF2-40B4-BE49-F238E27FC236}">
                <a16:creationId xmlns:a16="http://schemas.microsoft.com/office/drawing/2014/main" id="{18D791F6-17E5-A05E-27E8-5CE8F5737F96}"/>
              </a:ext>
            </a:extLst>
          </p:cNvPr>
          <p:cNvSpPr>
            <a:spLocks noGrp="1"/>
          </p:cNvSpPr>
          <p:nvPr>
            <p:ph type="body" idx="1"/>
          </p:nvPr>
        </p:nvSpPr>
        <p:spPr>
          <a:xfrm>
            <a:off x="1154955" y="5273202"/>
            <a:ext cx="8825658" cy="530697"/>
          </a:xfrm>
        </p:spPr>
        <p:txBody>
          <a:bodyPr rtlCol="0">
            <a:normAutofit/>
          </a:bodyPr>
          <a:lstStyle>
            <a:defPPr>
              <a:defRPr lang="ru-RU"/>
            </a:defPPr>
          </a:lstStyle>
          <a:p>
            <a:pPr rtl="0"/>
            <a:endParaRPr lang="ru-RU" dirty="0"/>
          </a:p>
        </p:txBody>
      </p:sp>
      <p:sp>
        <p:nvSpPr>
          <p:cNvPr id="6" name="Номер слайда 5">
            <a:extLst>
              <a:ext uri="{FF2B5EF4-FFF2-40B4-BE49-F238E27FC236}">
                <a16:creationId xmlns:a16="http://schemas.microsoft.com/office/drawing/2014/main" id="{9E887364-737B-EA8D-F6D8-BCE5B835303F}"/>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23</a:t>
            </a:fld>
            <a:endParaRPr lang="ru-RU" dirty="0"/>
          </a:p>
        </p:txBody>
      </p:sp>
    </p:spTree>
    <p:extLst>
      <p:ext uri="{BB962C8B-B14F-4D97-AF65-F5344CB8AC3E}">
        <p14:creationId xmlns:p14="http://schemas.microsoft.com/office/powerpoint/2010/main" val="33736699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Отбор признаков</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dirty="0"/>
              <a:t>Для отбора признаков использовалась следующая схема:</a:t>
            </a:r>
          </a:p>
          <a:p>
            <a:pPr marL="285750" indent="-285750" rtl="0">
              <a:lnSpc>
                <a:spcPct val="100000"/>
              </a:lnSpc>
              <a:spcBef>
                <a:spcPts val="600"/>
              </a:spcBef>
              <a:spcAft>
                <a:spcPts val="300"/>
              </a:spcAft>
              <a:buFontTx/>
              <a:buChar char="-"/>
            </a:pPr>
            <a:r>
              <a:rPr lang="ru-RU" dirty="0"/>
              <a:t>Базовый отбор признаков + «</a:t>
            </a:r>
            <a:r>
              <a:rPr lang="en-US" dirty="0"/>
              <a:t>Feature Permutation</a:t>
            </a:r>
            <a:r>
              <a:rPr lang="ru-RU" dirty="0"/>
              <a:t>». Подойдет для более простых алгоритмов и нейронной сети;</a:t>
            </a:r>
          </a:p>
          <a:p>
            <a:pPr marL="285750" indent="-285750">
              <a:lnSpc>
                <a:spcPct val="100000"/>
              </a:lnSpc>
              <a:spcBef>
                <a:spcPts val="600"/>
              </a:spcBef>
              <a:spcAft>
                <a:spcPts val="300"/>
              </a:spcAft>
              <a:buFontTx/>
              <a:buChar char="-"/>
            </a:pPr>
            <a:r>
              <a:rPr lang="ru-RU" dirty="0"/>
              <a:t>Важность признаков алгоритма «Случайного леса». Будут использованы для этого алгоритма;</a:t>
            </a:r>
          </a:p>
          <a:p>
            <a:pPr marL="285750" indent="-285750">
              <a:lnSpc>
                <a:spcPct val="100000"/>
              </a:lnSpc>
              <a:spcBef>
                <a:spcPts val="600"/>
              </a:spcBef>
              <a:spcAft>
                <a:spcPts val="300"/>
              </a:spcAft>
              <a:buFontTx/>
              <a:buChar char="-"/>
            </a:pPr>
            <a:r>
              <a:rPr lang="ru-RU" dirty="0"/>
              <a:t>Важность признаков алгоритма «Градиентного </a:t>
            </a:r>
            <a:r>
              <a:rPr lang="ru-RU" dirty="0" err="1"/>
              <a:t>бустинга</a:t>
            </a:r>
            <a:r>
              <a:rPr lang="ru-RU" dirty="0"/>
              <a:t> над деревьями решения» (</a:t>
            </a:r>
            <a:r>
              <a:rPr lang="en-US" dirty="0" err="1"/>
              <a:t>XGBoost</a:t>
            </a:r>
            <a:r>
              <a:rPr lang="ru-RU" dirty="0"/>
              <a:t>). Будут использованы для этого алгоритма.</a:t>
            </a:r>
          </a:p>
          <a:p>
            <a:pPr>
              <a:lnSpc>
                <a:spcPct val="100000"/>
              </a:lnSpc>
              <a:spcBef>
                <a:spcPts val="600"/>
              </a:spcBef>
              <a:spcAft>
                <a:spcPts val="300"/>
              </a:spcAft>
            </a:pPr>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24</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Отбор признаков</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11730165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Отбор признаков</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en-US" sz="1400" dirty="0"/>
              <a:t>Feature Permutation</a:t>
            </a:r>
            <a:r>
              <a:rPr lang="ru-RU" sz="1400" dirty="0"/>
              <a:t> берет переменную, в случайном порядке перемешивает значения, после чего сравнивает метрику качества прогноза до и после перемешивания. Чем больше разница в худшую сторону, тем важнее переменная. Применяется на тестовых данных. Всего было отобрано 28 переменных.</a:t>
            </a:r>
          </a:p>
          <a:p>
            <a:pPr rtl="0"/>
            <a:r>
              <a:rPr lang="ru-RU" sz="1400" dirty="0"/>
              <a:t>Важность признаков на базе «Случайного леса» высчитывает уменьшение «загрязненности» в данных, т.е. чем лучше переменная позволяет разделить классы, тем она полезнее. Применяется на тренировочных данных. Всего отобрано 30 переменных.</a:t>
            </a:r>
          </a:p>
          <a:p>
            <a:pPr rtl="0"/>
            <a:r>
              <a:rPr lang="ru-RU" sz="1400" dirty="0"/>
              <a:t>Важность признаков на базе «Градиентного </a:t>
            </a:r>
            <a:r>
              <a:rPr lang="ru-RU" sz="1400" dirty="0" err="1"/>
              <a:t>бустинга</a:t>
            </a:r>
            <a:r>
              <a:rPr lang="ru-RU" sz="1400" dirty="0"/>
              <a:t> над деревьями решения» вычисляется для одного дерева решений по величине, на которую каждое разделение переменной улучшает показатель производительности, взвешенный по количеству наблюдений, за которые отвечает узел. Т.е. чем чаще используется переменная и чем она важнее, тем больше у нее «очков», на основании которых переменные можно отсортировывать в порядке важности. Всего было отобрано 30 переменных.</a:t>
            </a:r>
          </a:p>
          <a:p>
            <a:pPr>
              <a:lnSpc>
                <a:spcPct val="100000"/>
              </a:lnSpc>
              <a:spcBef>
                <a:spcPts val="600"/>
              </a:spcBef>
              <a:spcAft>
                <a:spcPts val="300"/>
              </a:spcAft>
            </a:pPr>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25</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Отбор признаков</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13508795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D22D882-0AB0-D7CC-2028-F24988556CFD}"/>
              </a:ext>
            </a:extLst>
          </p:cNvPr>
          <p:cNvSpPr>
            <a:spLocks noGrp="1"/>
          </p:cNvSpPr>
          <p:nvPr>
            <p:ph type="title"/>
          </p:nvPr>
        </p:nvSpPr>
        <p:spPr>
          <a:xfrm>
            <a:off x="1154956" y="898072"/>
            <a:ext cx="8825657" cy="4174584"/>
          </a:xfrm>
        </p:spPr>
        <p:txBody>
          <a:bodyPr rtlCol="0"/>
          <a:lstStyle>
            <a:defPPr>
              <a:defRPr lang="ru-RU"/>
            </a:defPPr>
          </a:lstStyle>
          <a:p>
            <a:pPr rtl="0"/>
            <a:r>
              <a:rPr lang="ru-RU" sz="6000" dirty="0"/>
              <a:t>Моделирование методами </a:t>
            </a:r>
            <a:r>
              <a:rPr lang="en-US" sz="6000" dirty="0"/>
              <a:t>ML/AI</a:t>
            </a:r>
            <a:endParaRPr lang="ru-RU" dirty="0"/>
          </a:p>
        </p:txBody>
      </p:sp>
      <p:sp>
        <p:nvSpPr>
          <p:cNvPr id="3" name="Текст 2">
            <a:extLst>
              <a:ext uri="{FF2B5EF4-FFF2-40B4-BE49-F238E27FC236}">
                <a16:creationId xmlns:a16="http://schemas.microsoft.com/office/drawing/2014/main" id="{18D791F6-17E5-A05E-27E8-5CE8F5737F96}"/>
              </a:ext>
            </a:extLst>
          </p:cNvPr>
          <p:cNvSpPr>
            <a:spLocks noGrp="1"/>
          </p:cNvSpPr>
          <p:nvPr>
            <p:ph type="body" idx="1"/>
          </p:nvPr>
        </p:nvSpPr>
        <p:spPr>
          <a:xfrm>
            <a:off x="1154955" y="5273202"/>
            <a:ext cx="8825658" cy="530697"/>
          </a:xfrm>
        </p:spPr>
        <p:txBody>
          <a:bodyPr rtlCol="0">
            <a:normAutofit/>
          </a:bodyPr>
          <a:lstStyle>
            <a:defPPr>
              <a:defRPr lang="ru-RU"/>
            </a:defPPr>
          </a:lstStyle>
          <a:p>
            <a:pPr rtl="0"/>
            <a:endParaRPr lang="ru-RU" dirty="0"/>
          </a:p>
        </p:txBody>
      </p:sp>
      <p:sp>
        <p:nvSpPr>
          <p:cNvPr id="6" name="Номер слайда 5">
            <a:extLst>
              <a:ext uri="{FF2B5EF4-FFF2-40B4-BE49-F238E27FC236}">
                <a16:creationId xmlns:a16="http://schemas.microsoft.com/office/drawing/2014/main" id="{9E887364-737B-EA8D-F6D8-BCE5B835303F}"/>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26</a:t>
            </a:fld>
            <a:endParaRPr lang="ru-RU" dirty="0"/>
          </a:p>
        </p:txBody>
      </p:sp>
    </p:spTree>
    <p:extLst>
      <p:ext uri="{BB962C8B-B14F-4D97-AF65-F5344CB8AC3E}">
        <p14:creationId xmlns:p14="http://schemas.microsoft.com/office/powerpoint/2010/main" val="855401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sz="1400" dirty="0"/>
              <a:t>Для тестирования были взяты 6 базовых алгоритмов, для которых зафиксировали точность прогнозов. После чего были настроены два алгоритма: на базе </a:t>
            </a:r>
            <a:r>
              <a:rPr lang="en-US" sz="1400" dirty="0" err="1"/>
              <a:t>XGBoost</a:t>
            </a:r>
            <a:r>
              <a:rPr lang="en-US" sz="1400" dirty="0"/>
              <a:t> </a:t>
            </a:r>
            <a:r>
              <a:rPr lang="ru-RU" sz="1400" dirty="0"/>
              <a:t>и </a:t>
            </a:r>
            <a:r>
              <a:rPr lang="en-US" sz="1400" dirty="0"/>
              <a:t>DL-</a:t>
            </a:r>
            <a:r>
              <a:rPr lang="ru-RU" sz="1400" dirty="0"/>
              <a:t>модель. Итоговое качество прогноза несколько хуже, чем у первых вариантов, поскольку для этих двух моделей применялись методы противодействию переоблучению.</a:t>
            </a:r>
          </a:p>
          <a:p>
            <a:pPr>
              <a:lnSpc>
                <a:spcPct val="100000"/>
              </a:lnSpc>
              <a:spcBef>
                <a:spcPts val="600"/>
              </a:spcBef>
              <a:spcAft>
                <a:spcPts val="300"/>
              </a:spcAft>
            </a:pPr>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27</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graphicFrame>
        <p:nvGraphicFramePr>
          <p:cNvPr id="9" name="Диаграмма 8">
            <a:extLst>
              <a:ext uri="{FF2B5EF4-FFF2-40B4-BE49-F238E27FC236}">
                <a16:creationId xmlns:a16="http://schemas.microsoft.com/office/drawing/2014/main" id="{87853534-F2B1-5F9E-8722-1679D86F48F9}"/>
              </a:ext>
            </a:extLst>
          </p:cNvPr>
          <p:cNvGraphicFramePr>
            <a:graphicFrameLocks/>
          </p:cNvGraphicFramePr>
          <p:nvPr>
            <p:extLst>
              <p:ext uri="{D42A27DB-BD31-4B8C-83A1-F6EECF244321}">
                <p14:modId xmlns:p14="http://schemas.microsoft.com/office/powerpoint/2010/main" val="757322003"/>
              </p:ext>
            </p:extLst>
          </p:nvPr>
        </p:nvGraphicFramePr>
        <p:xfrm>
          <a:off x="671254" y="3438967"/>
          <a:ext cx="4572000" cy="2743200"/>
        </p:xfrm>
        <a:graphic>
          <a:graphicData uri="http://schemas.openxmlformats.org/drawingml/2006/chart">
            <c:chart xmlns:c="http://schemas.openxmlformats.org/drawingml/2006/chart" xmlns:r="http://schemas.openxmlformats.org/officeDocument/2006/relationships" r:id="rId3"/>
          </a:graphicData>
        </a:graphic>
      </p:graphicFrame>
      <p:pic>
        <p:nvPicPr>
          <p:cNvPr id="11" name="Рисунок 10">
            <a:extLst>
              <a:ext uri="{FF2B5EF4-FFF2-40B4-BE49-F238E27FC236}">
                <a16:creationId xmlns:a16="http://schemas.microsoft.com/office/drawing/2014/main" id="{454C7C00-20E6-7E25-FBB9-53305941553C}"/>
              </a:ext>
            </a:extLst>
          </p:cNvPr>
          <p:cNvPicPr>
            <a:picLocks noChangeAspect="1"/>
          </p:cNvPicPr>
          <p:nvPr/>
        </p:nvPicPr>
        <p:blipFill>
          <a:blip r:embed="rId4"/>
          <a:stretch>
            <a:fillRect/>
          </a:stretch>
        </p:blipFill>
        <p:spPr>
          <a:xfrm>
            <a:off x="5243254" y="3508364"/>
            <a:ext cx="3067478" cy="1895740"/>
          </a:xfrm>
          <a:prstGeom prst="rect">
            <a:avLst/>
          </a:prstGeom>
        </p:spPr>
      </p:pic>
    </p:spTree>
    <p:extLst>
      <p:ext uri="{BB962C8B-B14F-4D97-AF65-F5344CB8AC3E}">
        <p14:creationId xmlns:p14="http://schemas.microsoft.com/office/powerpoint/2010/main" val="27084470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sz="1400" dirty="0"/>
              <a:t>Модель </a:t>
            </a:r>
            <a:r>
              <a:rPr lang="en-US" sz="1400" dirty="0" err="1"/>
              <a:t>XGBoost</a:t>
            </a:r>
            <a:r>
              <a:rPr lang="en-US" sz="1400" dirty="0"/>
              <a:t>’</a:t>
            </a:r>
            <a:r>
              <a:rPr lang="ru-RU" sz="1400" dirty="0"/>
              <a:t>а с настроенными параметрами имеет схожее качество прогнозирования для тренировочной и </a:t>
            </a:r>
            <a:r>
              <a:rPr lang="ru-RU" sz="1400" dirty="0" err="1"/>
              <a:t>валидационной</a:t>
            </a:r>
            <a:r>
              <a:rPr lang="ru-RU" sz="1400" dirty="0"/>
              <a:t> выборок. Он также показывает неплохие результаты в прогнозировании классов 0</a:t>
            </a:r>
            <a:r>
              <a:rPr lang="en-US" sz="1400" dirty="0"/>
              <a:t>(</a:t>
            </a:r>
            <a:r>
              <a:rPr lang="ru-RU" sz="1400" dirty="0"/>
              <a:t>«</a:t>
            </a:r>
            <a:r>
              <a:rPr lang="en-US" sz="1400" dirty="0"/>
              <a:t>Good</a:t>
            </a:r>
            <a:r>
              <a:rPr lang="ru-RU" sz="1400" dirty="0"/>
              <a:t>»</a:t>
            </a:r>
            <a:r>
              <a:rPr lang="en-US" sz="1400" dirty="0"/>
              <a:t>)</a:t>
            </a:r>
            <a:r>
              <a:rPr lang="ru-RU" sz="1400" dirty="0"/>
              <a:t> и 2(«</a:t>
            </a:r>
            <a:r>
              <a:rPr lang="en-US" sz="1400" dirty="0"/>
              <a:t>Poor</a:t>
            </a:r>
            <a:r>
              <a:rPr lang="ru-RU" sz="1400" dirty="0"/>
              <a:t>»</a:t>
            </a:r>
            <a:r>
              <a:rPr lang="en-US" sz="1400" dirty="0"/>
              <a:t>). </a:t>
            </a:r>
            <a:r>
              <a:rPr lang="ru-RU" sz="1400" dirty="0"/>
              <a:t>Показатель </a:t>
            </a:r>
            <a:r>
              <a:rPr lang="en-US" sz="1400" dirty="0"/>
              <a:t>F1 </a:t>
            </a:r>
            <a:r>
              <a:rPr lang="ru-RU" sz="1400" dirty="0"/>
              <a:t>для данных классов чуть больше 0.57. Класс</a:t>
            </a:r>
            <a:r>
              <a:rPr lang="en-US" sz="1400" dirty="0"/>
              <a:t> 1</a:t>
            </a:r>
            <a:r>
              <a:rPr lang="ru-RU" sz="1400" dirty="0"/>
              <a:t> </a:t>
            </a:r>
            <a:r>
              <a:rPr lang="en-US" sz="1400" dirty="0"/>
              <a:t>(</a:t>
            </a:r>
            <a:r>
              <a:rPr lang="ru-RU" sz="1400" dirty="0"/>
              <a:t>«</a:t>
            </a:r>
            <a:r>
              <a:rPr lang="en-US" sz="1400" dirty="0"/>
              <a:t>Fair</a:t>
            </a:r>
            <a:r>
              <a:rPr lang="ru-RU" sz="1400" dirty="0"/>
              <a:t>»</a:t>
            </a:r>
            <a:r>
              <a:rPr lang="en-US" sz="1400" dirty="0"/>
              <a:t>) </a:t>
            </a:r>
            <a:r>
              <a:rPr lang="ru-RU" sz="1400" dirty="0"/>
              <a:t>прогнозируется достаточно посредственно из-за неоднородности классов(т.е. нет хорошо разделимых признаков в данных).</a:t>
            </a:r>
          </a:p>
          <a:p>
            <a:pPr>
              <a:lnSpc>
                <a:spcPct val="100000"/>
              </a:lnSpc>
              <a:spcBef>
                <a:spcPts val="600"/>
              </a:spcBef>
              <a:spcAft>
                <a:spcPts val="300"/>
              </a:spcAft>
            </a:pPr>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28</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pic>
        <p:nvPicPr>
          <p:cNvPr id="7" name="Рисунок 6">
            <a:extLst>
              <a:ext uri="{FF2B5EF4-FFF2-40B4-BE49-F238E27FC236}">
                <a16:creationId xmlns:a16="http://schemas.microsoft.com/office/drawing/2014/main" id="{5683A2EE-3533-1220-3446-1ADC1FF68DA9}"/>
              </a:ext>
            </a:extLst>
          </p:cNvPr>
          <p:cNvPicPr>
            <a:picLocks noChangeAspect="1"/>
          </p:cNvPicPr>
          <p:nvPr/>
        </p:nvPicPr>
        <p:blipFill>
          <a:blip r:embed="rId3"/>
          <a:stretch>
            <a:fillRect/>
          </a:stretch>
        </p:blipFill>
        <p:spPr>
          <a:xfrm>
            <a:off x="671254" y="3726907"/>
            <a:ext cx="3509142" cy="2455260"/>
          </a:xfrm>
          <a:prstGeom prst="rect">
            <a:avLst/>
          </a:prstGeom>
        </p:spPr>
      </p:pic>
      <p:pic>
        <p:nvPicPr>
          <p:cNvPr id="10" name="Рисунок 9">
            <a:extLst>
              <a:ext uri="{FF2B5EF4-FFF2-40B4-BE49-F238E27FC236}">
                <a16:creationId xmlns:a16="http://schemas.microsoft.com/office/drawing/2014/main" id="{F9A320FA-4EE0-43FF-E3E6-9ADF12A8CCA1}"/>
              </a:ext>
            </a:extLst>
          </p:cNvPr>
          <p:cNvPicPr>
            <a:picLocks noChangeAspect="1"/>
          </p:cNvPicPr>
          <p:nvPr/>
        </p:nvPicPr>
        <p:blipFill>
          <a:blip r:embed="rId4"/>
          <a:stretch>
            <a:fillRect/>
          </a:stretch>
        </p:blipFill>
        <p:spPr>
          <a:xfrm>
            <a:off x="4180396" y="3726907"/>
            <a:ext cx="3168857" cy="2455260"/>
          </a:xfrm>
          <a:prstGeom prst="rect">
            <a:avLst/>
          </a:prstGeom>
        </p:spPr>
      </p:pic>
      <p:pic>
        <p:nvPicPr>
          <p:cNvPr id="13" name="Рисунок 12">
            <a:extLst>
              <a:ext uri="{FF2B5EF4-FFF2-40B4-BE49-F238E27FC236}">
                <a16:creationId xmlns:a16="http://schemas.microsoft.com/office/drawing/2014/main" id="{053776B0-608A-CF77-C3C9-6667A7CDA16D}"/>
              </a:ext>
            </a:extLst>
          </p:cNvPr>
          <p:cNvPicPr>
            <a:picLocks noChangeAspect="1"/>
          </p:cNvPicPr>
          <p:nvPr/>
        </p:nvPicPr>
        <p:blipFill>
          <a:blip r:embed="rId5"/>
          <a:stretch>
            <a:fillRect/>
          </a:stretch>
        </p:blipFill>
        <p:spPr>
          <a:xfrm>
            <a:off x="7349253" y="3726907"/>
            <a:ext cx="3801005" cy="1695687"/>
          </a:xfrm>
          <a:prstGeom prst="rect">
            <a:avLst/>
          </a:prstGeom>
        </p:spPr>
      </p:pic>
    </p:spTree>
    <p:extLst>
      <p:ext uri="{BB962C8B-B14F-4D97-AF65-F5344CB8AC3E}">
        <p14:creationId xmlns:p14="http://schemas.microsoft.com/office/powerpoint/2010/main" val="18060977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sz="1400" dirty="0"/>
              <a:t>Модель </a:t>
            </a:r>
            <a:r>
              <a:rPr lang="en-US" sz="1400" dirty="0"/>
              <a:t>DL </a:t>
            </a:r>
            <a:r>
              <a:rPr lang="ru-RU" sz="1400" dirty="0"/>
              <a:t>с настроенными параметрами имеет схожее качество прогнозирования для тренировочной и </a:t>
            </a:r>
            <a:r>
              <a:rPr lang="ru-RU" sz="1400" dirty="0" err="1"/>
              <a:t>валидационной</a:t>
            </a:r>
            <a:r>
              <a:rPr lang="ru-RU" sz="1400" dirty="0"/>
              <a:t> выборок. Он также показывает неплохие результаты в прогнозировании классов 0</a:t>
            </a:r>
            <a:r>
              <a:rPr lang="en-US" sz="1400" dirty="0"/>
              <a:t>(</a:t>
            </a:r>
            <a:r>
              <a:rPr lang="ru-RU" sz="1400" dirty="0"/>
              <a:t>«</a:t>
            </a:r>
            <a:r>
              <a:rPr lang="en-US" sz="1400" dirty="0"/>
              <a:t>Good</a:t>
            </a:r>
            <a:r>
              <a:rPr lang="ru-RU" sz="1400" dirty="0"/>
              <a:t>»</a:t>
            </a:r>
            <a:r>
              <a:rPr lang="en-US" sz="1400" dirty="0"/>
              <a:t>)</a:t>
            </a:r>
            <a:r>
              <a:rPr lang="ru-RU" sz="1400" dirty="0"/>
              <a:t> и 2(«</a:t>
            </a:r>
            <a:r>
              <a:rPr lang="en-US" sz="1400" dirty="0"/>
              <a:t>Poor</a:t>
            </a:r>
            <a:r>
              <a:rPr lang="ru-RU" sz="1400" dirty="0"/>
              <a:t>»</a:t>
            </a:r>
            <a:r>
              <a:rPr lang="en-US" sz="1400" dirty="0"/>
              <a:t>). </a:t>
            </a:r>
            <a:r>
              <a:rPr lang="ru-RU" sz="1400" dirty="0"/>
              <a:t>Показатель </a:t>
            </a:r>
            <a:r>
              <a:rPr lang="en-US" sz="1400" dirty="0"/>
              <a:t>F1 </a:t>
            </a:r>
            <a:r>
              <a:rPr lang="ru-RU" sz="1400" dirty="0"/>
              <a:t>для данных классов чуть больше 0.5</a:t>
            </a:r>
            <a:r>
              <a:rPr lang="en-US" sz="1400" dirty="0"/>
              <a:t>8 </a:t>
            </a:r>
            <a:r>
              <a:rPr lang="ru-RU" sz="1400" dirty="0"/>
              <a:t>и 0.61 </a:t>
            </a:r>
            <a:r>
              <a:rPr lang="ru-RU" sz="1400" dirty="0" err="1"/>
              <a:t>соотвтетсвенно</a:t>
            </a:r>
            <a:r>
              <a:rPr lang="ru-RU" sz="1400" dirty="0"/>
              <a:t>. Класс</a:t>
            </a:r>
            <a:r>
              <a:rPr lang="en-US" sz="1400" dirty="0"/>
              <a:t> 1</a:t>
            </a:r>
            <a:r>
              <a:rPr lang="ru-RU" sz="1400" dirty="0"/>
              <a:t> </a:t>
            </a:r>
            <a:r>
              <a:rPr lang="en-US" sz="1400" dirty="0"/>
              <a:t>(</a:t>
            </a:r>
            <a:r>
              <a:rPr lang="ru-RU" sz="1400" dirty="0"/>
              <a:t>«</a:t>
            </a:r>
            <a:r>
              <a:rPr lang="en-US" sz="1400" dirty="0"/>
              <a:t>Fair</a:t>
            </a:r>
            <a:r>
              <a:rPr lang="ru-RU" sz="1400" dirty="0"/>
              <a:t>»</a:t>
            </a:r>
            <a:r>
              <a:rPr lang="en-US" sz="1400" dirty="0"/>
              <a:t>) </a:t>
            </a:r>
            <a:r>
              <a:rPr lang="ru-RU" sz="1400" dirty="0"/>
              <a:t>прогнозируется также достаточно посредственно из-за неоднородности классов.</a:t>
            </a:r>
          </a:p>
          <a:p>
            <a:pPr rtl="0"/>
            <a:r>
              <a:rPr lang="ru-RU" sz="1400" dirty="0"/>
              <a:t>На тестовой выборке данная модель показывает себя лучше.</a:t>
            </a:r>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29</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pic>
        <p:nvPicPr>
          <p:cNvPr id="8" name="Рисунок 7">
            <a:extLst>
              <a:ext uri="{FF2B5EF4-FFF2-40B4-BE49-F238E27FC236}">
                <a16:creationId xmlns:a16="http://schemas.microsoft.com/office/drawing/2014/main" id="{8A8D0E90-9929-544C-F08F-C2880152DF2C}"/>
              </a:ext>
            </a:extLst>
          </p:cNvPr>
          <p:cNvPicPr>
            <a:picLocks noChangeAspect="1"/>
          </p:cNvPicPr>
          <p:nvPr/>
        </p:nvPicPr>
        <p:blipFill>
          <a:blip r:embed="rId3"/>
          <a:stretch>
            <a:fillRect/>
          </a:stretch>
        </p:blipFill>
        <p:spPr>
          <a:xfrm>
            <a:off x="541939" y="3547872"/>
            <a:ext cx="3638457" cy="2634295"/>
          </a:xfrm>
          <a:prstGeom prst="rect">
            <a:avLst/>
          </a:prstGeom>
        </p:spPr>
      </p:pic>
      <p:pic>
        <p:nvPicPr>
          <p:cNvPr id="11" name="Рисунок 10">
            <a:extLst>
              <a:ext uri="{FF2B5EF4-FFF2-40B4-BE49-F238E27FC236}">
                <a16:creationId xmlns:a16="http://schemas.microsoft.com/office/drawing/2014/main" id="{A38B19BF-C032-C071-6A9E-098C13CD8ED3}"/>
              </a:ext>
            </a:extLst>
          </p:cNvPr>
          <p:cNvPicPr>
            <a:picLocks noChangeAspect="1"/>
          </p:cNvPicPr>
          <p:nvPr/>
        </p:nvPicPr>
        <p:blipFill>
          <a:blip r:embed="rId4"/>
          <a:stretch>
            <a:fillRect/>
          </a:stretch>
        </p:blipFill>
        <p:spPr>
          <a:xfrm>
            <a:off x="4180396" y="3547872"/>
            <a:ext cx="3470755" cy="2645313"/>
          </a:xfrm>
          <a:prstGeom prst="rect">
            <a:avLst/>
          </a:prstGeom>
        </p:spPr>
      </p:pic>
      <p:pic>
        <p:nvPicPr>
          <p:cNvPr id="14" name="Рисунок 13">
            <a:extLst>
              <a:ext uri="{FF2B5EF4-FFF2-40B4-BE49-F238E27FC236}">
                <a16:creationId xmlns:a16="http://schemas.microsoft.com/office/drawing/2014/main" id="{88181465-704A-A7A6-57C7-A15CB1FD9FB8}"/>
              </a:ext>
            </a:extLst>
          </p:cNvPr>
          <p:cNvPicPr>
            <a:picLocks noChangeAspect="1"/>
          </p:cNvPicPr>
          <p:nvPr/>
        </p:nvPicPr>
        <p:blipFill>
          <a:blip r:embed="rId5"/>
          <a:stretch>
            <a:fillRect/>
          </a:stretch>
        </p:blipFill>
        <p:spPr>
          <a:xfrm>
            <a:off x="7651151" y="3547872"/>
            <a:ext cx="4096322" cy="2019582"/>
          </a:xfrm>
          <a:prstGeom prst="rect">
            <a:avLst/>
          </a:prstGeom>
        </p:spPr>
      </p:pic>
    </p:spTree>
    <p:extLst>
      <p:ext uri="{BB962C8B-B14F-4D97-AF65-F5344CB8AC3E}">
        <p14:creationId xmlns:p14="http://schemas.microsoft.com/office/powerpoint/2010/main" val="3469985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D22D882-0AB0-D7CC-2028-F24988556CFD}"/>
              </a:ext>
            </a:extLst>
          </p:cNvPr>
          <p:cNvSpPr>
            <a:spLocks noGrp="1"/>
          </p:cNvSpPr>
          <p:nvPr>
            <p:ph type="title"/>
          </p:nvPr>
        </p:nvSpPr>
        <p:spPr>
          <a:xfrm>
            <a:off x="1154956" y="898072"/>
            <a:ext cx="8825657" cy="4174584"/>
          </a:xfrm>
        </p:spPr>
        <p:txBody>
          <a:bodyPr rtlCol="0"/>
          <a:lstStyle>
            <a:defPPr>
              <a:defRPr lang="ru-RU"/>
            </a:defPPr>
          </a:lstStyle>
          <a:p>
            <a:pPr rtl="0"/>
            <a:r>
              <a:rPr lang="ru-RU" dirty="0"/>
              <a:t>введение</a:t>
            </a:r>
          </a:p>
        </p:txBody>
      </p:sp>
      <p:sp>
        <p:nvSpPr>
          <p:cNvPr id="3" name="Текст 2">
            <a:extLst>
              <a:ext uri="{FF2B5EF4-FFF2-40B4-BE49-F238E27FC236}">
                <a16:creationId xmlns:a16="http://schemas.microsoft.com/office/drawing/2014/main" id="{18D791F6-17E5-A05E-27E8-5CE8F5737F96}"/>
              </a:ext>
            </a:extLst>
          </p:cNvPr>
          <p:cNvSpPr>
            <a:spLocks noGrp="1"/>
          </p:cNvSpPr>
          <p:nvPr>
            <p:ph type="body" idx="1"/>
          </p:nvPr>
        </p:nvSpPr>
        <p:spPr>
          <a:xfrm>
            <a:off x="1154955" y="5273202"/>
            <a:ext cx="8825658" cy="530697"/>
          </a:xfrm>
        </p:spPr>
        <p:txBody>
          <a:bodyPr rtlCol="0">
            <a:normAutofit/>
          </a:bodyPr>
          <a:lstStyle>
            <a:defPPr>
              <a:defRPr lang="ru-RU"/>
            </a:defPPr>
          </a:lstStyle>
          <a:p>
            <a:pPr rtl="0"/>
            <a:endParaRPr lang="ru-RU" dirty="0"/>
          </a:p>
        </p:txBody>
      </p:sp>
      <p:sp>
        <p:nvSpPr>
          <p:cNvPr id="6" name="Номер слайда 5">
            <a:extLst>
              <a:ext uri="{FF2B5EF4-FFF2-40B4-BE49-F238E27FC236}">
                <a16:creationId xmlns:a16="http://schemas.microsoft.com/office/drawing/2014/main" id="{9E887364-737B-EA8D-F6D8-BCE5B835303F}"/>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a:t>3</a:t>
            </a:fld>
            <a:endParaRPr lang="ru-RU" dirty="0"/>
          </a:p>
        </p:txBody>
      </p:sp>
    </p:spTree>
    <p:extLst>
      <p:ext uri="{BB962C8B-B14F-4D97-AF65-F5344CB8AC3E}">
        <p14:creationId xmlns:p14="http://schemas.microsoft.com/office/powerpoint/2010/main" val="8534238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sz="1400" dirty="0"/>
              <a:t>Однако на </a:t>
            </a:r>
            <a:r>
              <a:rPr lang="ru-RU" sz="1400" dirty="0" err="1"/>
              <a:t>валидационной</a:t>
            </a:r>
            <a:r>
              <a:rPr lang="ru-RU" sz="1400" dirty="0"/>
              <a:t> несбалансированной выборке данная </a:t>
            </a:r>
            <a:r>
              <a:rPr lang="en-US" sz="1400" dirty="0"/>
              <a:t>DL-</a:t>
            </a:r>
            <a:r>
              <a:rPr lang="ru-RU" sz="1400" dirty="0"/>
              <a:t>модель показывает себя сильно хуже, чем модель </a:t>
            </a:r>
            <a:r>
              <a:rPr lang="en-US" sz="1400" dirty="0" err="1"/>
              <a:t>XGBoost</a:t>
            </a:r>
            <a:r>
              <a:rPr lang="en-US" sz="1400" dirty="0"/>
              <a:t>’</a:t>
            </a:r>
            <a:r>
              <a:rPr lang="ru-RU" sz="1400" dirty="0"/>
              <a:t>а. Модель </a:t>
            </a:r>
            <a:r>
              <a:rPr lang="en-US" sz="1400" dirty="0" err="1"/>
              <a:t>XGBoost</a:t>
            </a:r>
            <a:r>
              <a:rPr lang="en-US" sz="1400" dirty="0"/>
              <a:t>’</a:t>
            </a:r>
            <a:r>
              <a:rPr lang="ru-RU" sz="1400" dirty="0"/>
              <a:t>а смогла хорошо обучиться на данных, когда как </a:t>
            </a:r>
            <a:r>
              <a:rPr lang="en-US" sz="1400" dirty="0"/>
              <a:t>DL-</a:t>
            </a:r>
            <a:r>
              <a:rPr lang="ru-RU" sz="1400" dirty="0"/>
              <a:t>модель демонстрирует сильное переобучение обучающимися образцами. Поэтому была отобран </a:t>
            </a:r>
            <a:r>
              <a:rPr lang="en-US" sz="1400" dirty="0" err="1"/>
              <a:t>XGBoost</a:t>
            </a:r>
            <a:r>
              <a:rPr lang="en-US" sz="1400" dirty="0"/>
              <a:t>.</a:t>
            </a:r>
          </a:p>
          <a:p>
            <a:pPr rtl="0"/>
            <a:r>
              <a:rPr lang="en-US" sz="1400" dirty="0"/>
              <a:t>        Confusion matrix </a:t>
            </a:r>
            <a:r>
              <a:rPr lang="ru-RU" sz="1400" dirty="0"/>
              <a:t>для </a:t>
            </a:r>
            <a:r>
              <a:rPr lang="en-US" sz="1400" dirty="0" err="1"/>
              <a:t>Xgboost’a</a:t>
            </a:r>
            <a:r>
              <a:rPr lang="en-US" sz="1400" dirty="0"/>
              <a:t>                                             Confusion matrix </a:t>
            </a:r>
            <a:r>
              <a:rPr lang="ru-RU" sz="1400" dirty="0"/>
              <a:t>для </a:t>
            </a:r>
            <a:r>
              <a:rPr lang="en-US" sz="1400" dirty="0"/>
              <a:t>DL-</a:t>
            </a:r>
            <a:r>
              <a:rPr lang="ru-RU" sz="1400" dirty="0"/>
              <a:t>модели:</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30</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pic>
        <p:nvPicPr>
          <p:cNvPr id="10" name="Рисунок 9">
            <a:extLst>
              <a:ext uri="{FF2B5EF4-FFF2-40B4-BE49-F238E27FC236}">
                <a16:creationId xmlns:a16="http://schemas.microsoft.com/office/drawing/2014/main" id="{13E03555-244A-9D5C-6E4F-603E744FC6A8}"/>
              </a:ext>
            </a:extLst>
          </p:cNvPr>
          <p:cNvPicPr>
            <a:picLocks noChangeAspect="1"/>
          </p:cNvPicPr>
          <p:nvPr/>
        </p:nvPicPr>
        <p:blipFill>
          <a:blip r:embed="rId3"/>
          <a:stretch>
            <a:fillRect/>
          </a:stretch>
        </p:blipFill>
        <p:spPr>
          <a:xfrm>
            <a:off x="1155597" y="2788899"/>
            <a:ext cx="4170336" cy="3283540"/>
          </a:xfrm>
          <a:prstGeom prst="rect">
            <a:avLst/>
          </a:prstGeom>
        </p:spPr>
      </p:pic>
      <p:pic>
        <p:nvPicPr>
          <p:cNvPr id="13" name="Рисунок 12">
            <a:extLst>
              <a:ext uri="{FF2B5EF4-FFF2-40B4-BE49-F238E27FC236}">
                <a16:creationId xmlns:a16="http://schemas.microsoft.com/office/drawing/2014/main" id="{3F9496F8-3C9B-4A5E-F128-C17F40DBFC58}"/>
              </a:ext>
            </a:extLst>
          </p:cNvPr>
          <p:cNvPicPr>
            <a:picLocks noChangeAspect="1"/>
          </p:cNvPicPr>
          <p:nvPr/>
        </p:nvPicPr>
        <p:blipFill>
          <a:blip r:embed="rId4"/>
          <a:stretch>
            <a:fillRect/>
          </a:stretch>
        </p:blipFill>
        <p:spPr>
          <a:xfrm>
            <a:off x="6096000" y="2788899"/>
            <a:ext cx="4264548" cy="3283540"/>
          </a:xfrm>
          <a:prstGeom prst="rect">
            <a:avLst/>
          </a:prstGeom>
        </p:spPr>
      </p:pic>
    </p:spTree>
    <p:extLst>
      <p:ext uri="{BB962C8B-B14F-4D97-AF65-F5344CB8AC3E}">
        <p14:creationId xmlns:p14="http://schemas.microsoft.com/office/powerpoint/2010/main" val="6772449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4769426" cy="4204271"/>
          </a:xfrm>
        </p:spPr>
        <p:txBody>
          <a:bodyPr rtlCol="0">
            <a:noAutofit/>
          </a:bodyPr>
          <a:lstStyle>
            <a:defPPr>
              <a:defRPr lang="ru-RU"/>
            </a:defPPr>
          </a:lstStyle>
          <a:p>
            <a:pPr rtl="0"/>
            <a:r>
              <a:rPr lang="ru-RU" sz="1400" dirty="0"/>
              <a:t>Модель </a:t>
            </a:r>
            <a:r>
              <a:rPr lang="en-US" sz="1400" dirty="0" err="1"/>
              <a:t>XGBoost</a:t>
            </a:r>
            <a:r>
              <a:rPr lang="en-US" sz="1400" dirty="0"/>
              <a:t>’</a:t>
            </a:r>
            <a:r>
              <a:rPr lang="ru-RU" sz="1400" dirty="0"/>
              <a:t>а имеет неплохое прогнозирование для классов 0 и 2. Для них также относительно велики показатели «чувствительности» и «специфичности». Однако класс 1 не имеет хороших прогнозов, следовательно, модель применима в первую очередь для прогноза качества дерева «</a:t>
            </a:r>
            <a:r>
              <a:rPr lang="en-US" sz="1400" dirty="0"/>
              <a:t>Good</a:t>
            </a:r>
            <a:r>
              <a:rPr lang="ru-RU" sz="1400" dirty="0"/>
              <a:t>»</a:t>
            </a:r>
            <a:r>
              <a:rPr lang="en-US" sz="1400" dirty="0"/>
              <a:t> </a:t>
            </a:r>
            <a:r>
              <a:rPr lang="ru-RU" sz="1400" dirty="0"/>
              <a:t>или «</a:t>
            </a:r>
            <a:r>
              <a:rPr lang="en-US" sz="1400" dirty="0"/>
              <a:t>Fair</a:t>
            </a:r>
            <a:r>
              <a:rPr lang="ru-RU" sz="1400" dirty="0"/>
              <a:t>»</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31</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pic>
        <p:nvPicPr>
          <p:cNvPr id="7" name="Рисунок 6">
            <a:extLst>
              <a:ext uri="{FF2B5EF4-FFF2-40B4-BE49-F238E27FC236}">
                <a16:creationId xmlns:a16="http://schemas.microsoft.com/office/drawing/2014/main" id="{99FC65C9-593F-43B1-2303-708FACC5252C}"/>
              </a:ext>
            </a:extLst>
          </p:cNvPr>
          <p:cNvPicPr>
            <a:picLocks noChangeAspect="1"/>
          </p:cNvPicPr>
          <p:nvPr/>
        </p:nvPicPr>
        <p:blipFill>
          <a:blip r:embed="rId3"/>
          <a:stretch>
            <a:fillRect/>
          </a:stretch>
        </p:blipFill>
        <p:spPr>
          <a:xfrm>
            <a:off x="7331568" y="3622652"/>
            <a:ext cx="3688110" cy="2698014"/>
          </a:xfrm>
          <a:prstGeom prst="rect">
            <a:avLst/>
          </a:prstGeom>
        </p:spPr>
      </p:pic>
      <p:pic>
        <p:nvPicPr>
          <p:cNvPr id="9" name="Рисунок 8">
            <a:extLst>
              <a:ext uri="{FF2B5EF4-FFF2-40B4-BE49-F238E27FC236}">
                <a16:creationId xmlns:a16="http://schemas.microsoft.com/office/drawing/2014/main" id="{8A8AE74A-3836-6100-555E-1336FEDBCE3C}"/>
              </a:ext>
            </a:extLst>
          </p:cNvPr>
          <p:cNvPicPr>
            <a:picLocks noChangeAspect="1"/>
          </p:cNvPicPr>
          <p:nvPr/>
        </p:nvPicPr>
        <p:blipFill>
          <a:blip r:embed="rId4"/>
          <a:stretch>
            <a:fillRect/>
          </a:stretch>
        </p:blipFill>
        <p:spPr>
          <a:xfrm>
            <a:off x="7331568" y="1073863"/>
            <a:ext cx="3688110" cy="2548789"/>
          </a:xfrm>
          <a:prstGeom prst="rect">
            <a:avLst/>
          </a:prstGeom>
        </p:spPr>
      </p:pic>
      <p:pic>
        <p:nvPicPr>
          <p:cNvPr id="12" name="Рисунок 11">
            <a:extLst>
              <a:ext uri="{FF2B5EF4-FFF2-40B4-BE49-F238E27FC236}">
                <a16:creationId xmlns:a16="http://schemas.microsoft.com/office/drawing/2014/main" id="{74E8D6ED-3117-7EAE-9321-6CA195DE8DD6}"/>
              </a:ext>
            </a:extLst>
          </p:cNvPr>
          <p:cNvPicPr>
            <a:picLocks noChangeAspect="1"/>
          </p:cNvPicPr>
          <p:nvPr/>
        </p:nvPicPr>
        <p:blipFill>
          <a:blip r:embed="rId5"/>
          <a:stretch>
            <a:fillRect/>
          </a:stretch>
        </p:blipFill>
        <p:spPr>
          <a:xfrm>
            <a:off x="3840805" y="3622653"/>
            <a:ext cx="3490764" cy="2698014"/>
          </a:xfrm>
          <a:prstGeom prst="rect">
            <a:avLst/>
          </a:prstGeom>
        </p:spPr>
      </p:pic>
      <p:pic>
        <p:nvPicPr>
          <p:cNvPr id="15" name="Рисунок 14">
            <a:extLst>
              <a:ext uri="{FF2B5EF4-FFF2-40B4-BE49-F238E27FC236}">
                <a16:creationId xmlns:a16="http://schemas.microsoft.com/office/drawing/2014/main" id="{DA53EDE7-DF49-98E1-2745-A34B3E2FE20A}"/>
              </a:ext>
            </a:extLst>
          </p:cNvPr>
          <p:cNvPicPr>
            <a:picLocks noChangeAspect="1"/>
          </p:cNvPicPr>
          <p:nvPr/>
        </p:nvPicPr>
        <p:blipFill>
          <a:blip r:embed="rId6"/>
          <a:stretch>
            <a:fillRect/>
          </a:stretch>
        </p:blipFill>
        <p:spPr>
          <a:xfrm>
            <a:off x="5407248" y="2498545"/>
            <a:ext cx="1924319" cy="1124107"/>
          </a:xfrm>
          <a:prstGeom prst="rect">
            <a:avLst/>
          </a:prstGeom>
        </p:spPr>
      </p:pic>
    </p:spTree>
    <p:extLst>
      <p:ext uri="{BB962C8B-B14F-4D97-AF65-F5344CB8AC3E}">
        <p14:creationId xmlns:p14="http://schemas.microsoft.com/office/powerpoint/2010/main" val="42857327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326864"/>
            <a:ext cx="4769426" cy="4204271"/>
          </a:xfrm>
        </p:spPr>
        <p:txBody>
          <a:bodyPr rtlCol="0">
            <a:noAutofit/>
          </a:bodyPr>
          <a:lstStyle>
            <a:defPPr>
              <a:defRPr lang="ru-RU"/>
            </a:defPPr>
          </a:lstStyle>
          <a:p>
            <a:pPr rtl="0"/>
            <a:r>
              <a:rPr lang="ru-RU" sz="1400" dirty="0"/>
              <a:t>Также некоторые метрики качества модели фиксировались на кросс-валидации. Всего было использовано два подхода:</a:t>
            </a:r>
          </a:p>
          <a:p>
            <a:pPr marL="285750" indent="-285750" rtl="0">
              <a:spcBef>
                <a:spcPts val="600"/>
              </a:spcBef>
              <a:spcAft>
                <a:spcPts val="300"/>
              </a:spcAft>
              <a:buFont typeface="Arial" panose="020B0604020202020204" pitchFamily="34" charset="0"/>
              <a:buChar char="•"/>
            </a:pPr>
            <a:r>
              <a:rPr lang="ru-RU" sz="1400" dirty="0"/>
              <a:t>Разбиение набора данных на 5 частей, где </a:t>
            </a:r>
            <a:r>
              <a:rPr lang="en-US" sz="1400" dirty="0"/>
              <a:t>train/test </a:t>
            </a:r>
            <a:r>
              <a:rPr lang="ru-RU" sz="1400" dirty="0"/>
              <a:t>чередуются.</a:t>
            </a:r>
          </a:p>
          <a:p>
            <a:pPr marL="285750" indent="-285750" rtl="0">
              <a:spcBef>
                <a:spcPts val="600"/>
              </a:spcBef>
              <a:spcAft>
                <a:spcPts val="300"/>
              </a:spcAft>
              <a:buFont typeface="Arial" panose="020B0604020202020204" pitchFamily="34" charset="0"/>
              <a:buChar char="•"/>
            </a:pPr>
            <a:r>
              <a:rPr lang="ru-RU" sz="1400" dirty="0"/>
              <a:t>Случайным образом данные разбивались на </a:t>
            </a:r>
            <a:r>
              <a:rPr lang="en-US" sz="1400" dirty="0"/>
              <a:t>train/test </a:t>
            </a:r>
            <a:r>
              <a:rPr lang="ru-RU" sz="1400" dirty="0"/>
              <a:t>в течении 100 случаев.</a:t>
            </a:r>
          </a:p>
          <a:p>
            <a:pPr rtl="0">
              <a:spcBef>
                <a:spcPts val="600"/>
              </a:spcBef>
              <a:spcAft>
                <a:spcPts val="300"/>
              </a:spcAft>
            </a:pPr>
            <a:r>
              <a:rPr lang="ru-RU" sz="1400" dirty="0"/>
              <a:t>После таких разбиений модель обучалась, делала прогнозы на тестовой выборке, после чего метрики фиксировались.</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32</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pic>
        <p:nvPicPr>
          <p:cNvPr id="8" name="Рисунок 7">
            <a:extLst>
              <a:ext uri="{FF2B5EF4-FFF2-40B4-BE49-F238E27FC236}">
                <a16:creationId xmlns:a16="http://schemas.microsoft.com/office/drawing/2014/main" id="{977FAC12-4CEB-72E3-9DF4-29FFE73EA641}"/>
              </a:ext>
            </a:extLst>
          </p:cNvPr>
          <p:cNvPicPr>
            <a:picLocks noChangeAspect="1"/>
          </p:cNvPicPr>
          <p:nvPr/>
        </p:nvPicPr>
        <p:blipFill>
          <a:blip r:embed="rId3"/>
          <a:stretch>
            <a:fillRect/>
          </a:stretch>
        </p:blipFill>
        <p:spPr>
          <a:xfrm>
            <a:off x="5939232" y="1620027"/>
            <a:ext cx="5672929" cy="2044558"/>
          </a:xfrm>
          <a:prstGeom prst="rect">
            <a:avLst/>
          </a:prstGeom>
        </p:spPr>
      </p:pic>
      <p:pic>
        <p:nvPicPr>
          <p:cNvPr id="11" name="Рисунок 10">
            <a:extLst>
              <a:ext uri="{FF2B5EF4-FFF2-40B4-BE49-F238E27FC236}">
                <a16:creationId xmlns:a16="http://schemas.microsoft.com/office/drawing/2014/main" id="{E7B03E4C-EE48-8A2C-3F42-086684D3F608}"/>
              </a:ext>
            </a:extLst>
          </p:cNvPr>
          <p:cNvPicPr>
            <a:picLocks noChangeAspect="1"/>
          </p:cNvPicPr>
          <p:nvPr/>
        </p:nvPicPr>
        <p:blipFill>
          <a:blip r:embed="rId4"/>
          <a:stretch>
            <a:fillRect/>
          </a:stretch>
        </p:blipFill>
        <p:spPr>
          <a:xfrm>
            <a:off x="5939232" y="4264022"/>
            <a:ext cx="5715798" cy="1428949"/>
          </a:xfrm>
          <a:prstGeom prst="rect">
            <a:avLst/>
          </a:prstGeom>
        </p:spPr>
      </p:pic>
      <p:sp>
        <p:nvSpPr>
          <p:cNvPr id="16" name="TextBox 15">
            <a:extLst>
              <a:ext uri="{FF2B5EF4-FFF2-40B4-BE49-F238E27FC236}">
                <a16:creationId xmlns:a16="http://schemas.microsoft.com/office/drawing/2014/main" id="{095DB654-D50C-2F95-60C9-683FCE1A6C17}"/>
              </a:ext>
            </a:extLst>
          </p:cNvPr>
          <p:cNvSpPr txBox="1"/>
          <p:nvPr/>
        </p:nvSpPr>
        <p:spPr>
          <a:xfrm>
            <a:off x="5939232" y="1243584"/>
            <a:ext cx="4622088" cy="369332"/>
          </a:xfrm>
          <a:prstGeom prst="rect">
            <a:avLst/>
          </a:prstGeom>
          <a:noFill/>
        </p:spPr>
        <p:txBody>
          <a:bodyPr wrap="square" rtlCol="0">
            <a:spAutoFit/>
          </a:bodyPr>
          <a:lstStyle/>
          <a:p>
            <a:r>
              <a:rPr lang="ru-RU" dirty="0">
                <a:solidFill>
                  <a:schemeClr val="bg1">
                    <a:lumMod val="95000"/>
                    <a:lumOff val="5000"/>
                  </a:schemeClr>
                </a:solidFill>
              </a:rPr>
              <a:t>Данные </a:t>
            </a:r>
            <a:r>
              <a:rPr lang="en-US" dirty="0">
                <a:solidFill>
                  <a:schemeClr val="bg1">
                    <a:lumMod val="95000"/>
                    <a:lumOff val="5000"/>
                  </a:schemeClr>
                </a:solidFill>
              </a:rPr>
              <a:t>k-fold </a:t>
            </a:r>
            <a:r>
              <a:rPr lang="ru-RU" dirty="0">
                <a:solidFill>
                  <a:schemeClr val="bg1">
                    <a:lumMod val="95000"/>
                    <a:lumOff val="5000"/>
                  </a:schemeClr>
                </a:solidFill>
              </a:rPr>
              <a:t>кросс-валидации:</a:t>
            </a:r>
            <a:endParaRPr lang="LID4096" dirty="0">
              <a:solidFill>
                <a:schemeClr val="bg1">
                  <a:lumMod val="95000"/>
                  <a:lumOff val="5000"/>
                </a:schemeClr>
              </a:solidFill>
            </a:endParaRPr>
          </a:p>
        </p:txBody>
      </p:sp>
      <p:sp>
        <p:nvSpPr>
          <p:cNvPr id="17" name="TextBox 16">
            <a:extLst>
              <a:ext uri="{FF2B5EF4-FFF2-40B4-BE49-F238E27FC236}">
                <a16:creationId xmlns:a16="http://schemas.microsoft.com/office/drawing/2014/main" id="{6353608A-0215-F2A0-7AB0-7B14631B1BBB}"/>
              </a:ext>
            </a:extLst>
          </p:cNvPr>
          <p:cNvSpPr txBox="1"/>
          <p:nvPr/>
        </p:nvSpPr>
        <p:spPr>
          <a:xfrm>
            <a:off x="5939232" y="3664585"/>
            <a:ext cx="4769426" cy="646331"/>
          </a:xfrm>
          <a:prstGeom prst="rect">
            <a:avLst/>
          </a:prstGeom>
          <a:noFill/>
        </p:spPr>
        <p:txBody>
          <a:bodyPr wrap="square" rtlCol="0">
            <a:spAutoFit/>
          </a:bodyPr>
          <a:lstStyle/>
          <a:p>
            <a:r>
              <a:rPr lang="ru-RU" dirty="0">
                <a:solidFill>
                  <a:schemeClr val="bg1">
                    <a:lumMod val="95000"/>
                    <a:lumOff val="5000"/>
                  </a:schemeClr>
                </a:solidFill>
              </a:rPr>
              <a:t>Данные на 100 запусках со случайным </a:t>
            </a:r>
            <a:r>
              <a:rPr lang="en-US" dirty="0">
                <a:solidFill>
                  <a:schemeClr val="bg1">
                    <a:lumMod val="95000"/>
                    <a:lumOff val="5000"/>
                  </a:schemeClr>
                </a:solidFill>
              </a:rPr>
              <a:t>train/test </a:t>
            </a:r>
            <a:r>
              <a:rPr lang="ru-RU" dirty="0">
                <a:solidFill>
                  <a:schemeClr val="bg1">
                    <a:lumMod val="95000"/>
                    <a:lumOff val="5000"/>
                  </a:schemeClr>
                </a:solidFill>
              </a:rPr>
              <a:t>разбиением:</a:t>
            </a:r>
            <a:endParaRPr lang="LID4096" dirty="0">
              <a:solidFill>
                <a:schemeClr val="bg1">
                  <a:lumMod val="95000"/>
                  <a:lumOff val="5000"/>
                </a:schemeClr>
              </a:solidFill>
            </a:endParaRPr>
          </a:p>
        </p:txBody>
      </p:sp>
    </p:spTree>
    <p:extLst>
      <p:ext uri="{BB962C8B-B14F-4D97-AF65-F5344CB8AC3E}">
        <p14:creationId xmlns:p14="http://schemas.microsoft.com/office/powerpoint/2010/main" val="2496668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10365554" cy="1360487"/>
          </a:xfrm>
        </p:spPr>
        <p:txBody>
          <a:bodyPr rtlCol="0">
            <a:noAutofit/>
          </a:bodyPr>
          <a:lstStyle>
            <a:defPPr>
              <a:defRPr lang="ru-RU"/>
            </a:defPPr>
          </a:lstStyle>
          <a:p>
            <a:r>
              <a:rPr lang="ru-RU" sz="1400" dirty="0"/>
              <a:t>Дополнительно я использовал три метрики для оценки эффекта от внедрения модели</a:t>
            </a:r>
            <a:r>
              <a:rPr lang="en-US" sz="1400" dirty="0"/>
              <a:t>. </a:t>
            </a:r>
            <a:r>
              <a:rPr lang="ru-RU" sz="1400" dirty="0"/>
              <a:t>Данные метрики хорошо раскрывают себя, когда скоринговую совокупность дополнительно делят на сегменты исходя из плотности положительных классов. Для этого можно отсортировать все образцы по убыванию значения скоринга, после чего для первых перцентилей выделить </a:t>
            </a:r>
            <a:r>
              <a:rPr lang="ru-RU" sz="1400" dirty="0" err="1"/>
              <a:t>high-propensity</a:t>
            </a:r>
            <a:r>
              <a:rPr lang="ru-RU" sz="1400" dirty="0"/>
              <a:t> сегмент, для следующих - </a:t>
            </a:r>
            <a:r>
              <a:rPr lang="ru-RU" sz="1400" dirty="0" err="1"/>
              <a:t>middle-propencity</a:t>
            </a:r>
            <a:r>
              <a:rPr lang="ru-RU" sz="1400" dirty="0"/>
              <a:t>, оставшиеся - </a:t>
            </a:r>
            <a:r>
              <a:rPr lang="ru-RU" sz="1400" dirty="0" err="1"/>
              <a:t>low-propencity</a:t>
            </a:r>
            <a:r>
              <a:rPr lang="ru-RU" sz="1400" dirty="0"/>
              <a:t>. Для каждого сегмента считать следующие метрики:</a:t>
            </a:r>
          </a:p>
          <a:p>
            <a:pPr marL="285750" indent="-285750">
              <a:buFont typeface="Arial" panose="020B0604020202020204" pitchFamily="34" charset="0"/>
              <a:buChar char="•"/>
            </a:pPr>
            <a:r>
              <a:rPr lang="ru-RU" sz="1400" dirty="0" err="1"/>
              <a:t>Responce</a:t>
            </a:r>
            <a:r>
              <a:rPr lang="ru-RU" sz="1400" dirty="0"/>
              <a:t> Rate - доля положительных образцов среди всех образцов в сегменте.</a:t>
            </a:r>
          </a:p>
          <a:p>
            <a:pPr marL="285750" indent="-285750">
              <a:buFont typeface="Arial" panose="020B0604020202020204" pitchFamily="34" charset="0"/>
              <a:buChar char="•"/>
            </a:pPr>
            <a:r>
              <a:rPr lang="ru-RU" sz="1400" dirty="0" err="1"/>
              <a:t>Gain</a:t>
            </a:r>
            <a:r>
              <a:rPr lang="ru-RU" sz="1400" dirty="0"/>
              <a:t> - число положительных классов в сегменте к общему числу положительных классов во всей совокупности.</a:t>
            </a:r>
          </a:p>
          <a:p>
            <a:pPr marL="285750" indent="-285750">
              <a:buFont typeface="Arial" panose="020B0604020202020204" pitchFamily="34" charset="0"/>
              <a:buChar char="•"/>
            </a:pPr>
            <a:r>
              <a:rPr lang="ru-RU" sz="1400" dirty="0" err="1"/>
              <a:t>Lift</a:t>
            </a:r>
            <a:r>
              <a:rPr lang="ru-RU" sz="1400" dirty="0"/>
              <a:t> - соотношение </a:t>
            </a:r>
            <a:r>
              <a:rPr lang="ru-RU" sz="1400" dirty="0" err="1"/>
              <a:t>Gain</a:t>
            </a:r>
            <a:r>
              <a:rPr lang="ru-RU" sz="1400" dirty="0"/>
              <a:t> к количеству </a:t>
            </a:r>
            <a:r>
              <a:rPr lang="ru-RU" sz="1400" dirty="0" err="1"/>
              <a:t>перцентелей</a:t>
            </a:r>
            <a:r>
              <a:rPr lang="ru-RU" sz="1400" dirty="0"/>
              <a:t> в сегменте. Показывает во сколько раз модель лучше находит положительные классы, чем метод </a:t>
            </a:r>
            <a:r>
              <a:rPr lang="ru-RU" sz="1400" dirty="0" err="1"/>
              <a:t>рандомного</a:t>
            </a:r>
            <a:r>
              <a:rPr lang="ru-RU" sz="1400" dirty="0"/>
              <a:t> отбора.</a:t>
            </a:r>
          </a:p>
          <a:p>
            <a:pPr rtl="0"/>
            <a:endParaRPr lang="ru-RU" sz="1400"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33</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spTree>
    <p:extLst>
      <p:ext uri="{BB962C8B-B14F-4D97-AF65-F5344CB8AC3E}">
        <p14:creationId xmlns:p14="http://schemas.microsoft.com/office/powerpoint/2010/main" val="17318434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10365554" cy="1360487"/>
          </a:xfrm>
        </p:spPr>
        <p:txBody>
          <a:bodyPr rtlCol="0">
            <a:noAutofit/>
          </a:bodyPr>
          <a:lstStyle>
            <a:defPPr>
              <a:defRPr lang="ru-RU"/>
            </a:defPPr>
          </a:lstStyle>
          <a:p>
            <a:pPr rtl="0"/>
            <a:r>
              <a:rPr lang="ru-RU" sz="1400" dirty="0"/>
              <a:t>По графикам «</a:t>
            </a:r>
            <a:r>
              <a:rPr lang="en-US" sz="1400" dirty="0"/>
              <a:t>Response Rate</a:t>
            </a:r>
            <a:r>
              <a:rPr lang="ru-RU" sz="1400" dirty="0"/>
              <a:t>», «</a:t>
            </a:r>
            <a:r>
              <a:rPr lang="en-US" sz="1400" dirty="0"/>
              <a:t>Gain</a:t>
            </a:r>
            <a:r>
              <a:rPr lang="ru-RU" sz="1400" dirty="0"/>
              <a:t>» и «</a:t>
            </a:r>
            <a:r>
              <a:rPr lang="en-US" sz="1400" dirty="0"/>
              <a:t>Lift</a:t>
            </a:r>
            <a:r>
              <a:rPr lang="ru-RU" sz="1400" dirty="0"/>
              <a:t>»</a:t>
            </a:r>
            <a:r>
              <a:rPr lang="en-US" sz="1400" dirty="0"/>
              <a:t> </a:t>
            </a:r>
            <a:r>
              <a:rPr lang="ru-RU" sz="1400" dirty="0"/>
              <a:t>видно, что для лучшего использования модели лучше делить прогнозы на сегменты в порядке убывания уверенности модели в том или ином классе. Например, показатель «</a:t>
            </a:r>
            <a:r>
              <a:rPr lang="en-US" sz="1400" dirty="0"/>
              <a:t>Lift</a:t>
            </a:r>
            <a:r>
              <a:rPr lang="ru-RU" sz="1400" dirty="0"/>
              <a:t>»</a:t>
            </a:r>
            <a:r>
              <a:rPr lang="en-US" sz="1400" dirty="0"/>
              <a:t> </a:t>
            </a:r>
            <a:r>
              <a:rPr lang="ru-RU" sz="1400" dirty="0"/>
              <a:t>для классов 0 и 2 в первых 10 перцентилях выше значения 2, что означает, что модель в два раза результативнее, чем случайный отбор классов из всей тестовой совокупности:</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34</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pic>
        <p:nvPicPr>
          <p:cNvPr id="8" name="Рисунок 7">
            <a:extLst>
              <a:ext uri="{FF2B5EF4-FFF2-40B4-BE49-F238E27FC236}">
                <a16:creationId xmlns:a16="http://schemas.microsoft.com/office/drawing/2014/main" id="{010C8F1F-D5C8-19EC-A662-935EA7F50430}"/>
              </a:ext>
            </a:extLst>
          </p:cNvPr>
          <p:cNvPicPr>
            <a:picLocks noChangeAspect="1"/>
          </p:cNvPicPr>
          <p:nvPr/>
        </p:nvPicPr>
        <p:blipFill>
          <a:blip r:embed="rId3"/>
          <a:stretch>
            <a:fillRect/>
          </a:stretch>
        </p:blipFill>
        <p:spPr>
          <a:xfrm>
            <a:off x="297860" y="3081524"/>
            <a:ext cx="3921632" cy="2902231"/>
          </a:xfrm>
          <a:prstGeom prst="rect">
            <a:avLst/>
          </a:prstGeom>
        </p:spPr>
      </p:pic>
      <p:pic>
        <p:nvPicPr>
          <p:cNvPr id="11" name="Рисунок 10">
            <a:extLst>
              <a:ext uri="{FF2B5EF4-FFF2-40B4-BE49-F238E27FC236}">
                <a16:creationId xmlns:a16="http://schemas.microsoft.com/office/drawing/2014/main" id="{1B627514-AC84-C12E-13F1-842BAD92F2D0}"/>
              </a:ext>
            </a:extLst>
          </p:cNvPr>
          <p:cNvPicPr>
            <a:picLocks noChangeAspect="1"/>
          </p:cNvPicPr>
          <p:nvPr/>
        </p:nvPicPr>
        <p:blipFill>
          <a:blip r:embed="rId4"/>
          <a:stretch>
            <a:fillRect/>
          </a:stretch>
        </p:blipFill>
        <p:spPr>
          <a:xfrm>
            <a:off x="4219492" y="3081524"/>
            <a:ext cx="3847654" cy="2902230"/>
          </a:xfrm>
          <a:prstGeom prst="rect">
            <a:avLst/>
          </a:prstGeom>
        </p:spPr>
      </p:pic>
      <p:pic>
        <p:nvPicPr>
          <p:cNvPr id="14" name="Рисунок 13">
            <a:extLst>
              <a:ext uri="{FF2B5EF4-FFF2-40B4-BE49-F238E27FC236}">
                <a16:creationId xmlns:a16="http://schemas.microsoft.com/office/drawing/2014/main" id="{C1885206-4EC3-8E72-952E-B5F0EE84A4A2}"/>
              </a:ext>
            </a:extLst>
          </p:cNvPr>
          <p:cNvPicPr>
            <a:picLocks noChangeAspect="1"/>
          </p:cNvPicPr>
          <p:nvPr/>
        </p:nvPicPr>
        <p:blipFill>
          <a:blip r:embed="rId5"/>
          <a:stretch>
            <a:fillRect/>
          </a:stretch>
        </p:blipFill>
        <p:spPr>
          <a:xfrm>
            <a:off x="8067146" y="3081524"/>
            <a:ext cx="3826933" cy="2902230"/>
          </a:xfrm>
          <a:prstGeom prst="rect">
            <a:avLst/>
          </a:prstGeom>
        </p:spPr>
      </p:pic>
    </p:spTree>
    <p:extLst>
      <p:ext uri="{BB962C8B-B14F-4D97-AF65-F5344CB8AC3E}">
        <p14:creationId xmlns:p14="http://schemas.microsoft.com/office/powerpoint/2010/main" val="22469576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5217482" cy="1360487"/>
          </a:xfrm>
        </p:spPr>
        <p:txBody>
          <a:bodyPr rtlCol="0">
            <a:noAutofit/>
          </a:bodyPr>
          <a:lstStyle>
            <a:defPPr>
              <a:defRPr lang="ru-RU"/>
            </a:defPPr>
          </a:lstStyle>
          <a:p>
            <a:pPr rtl="0"/>
            <a:r>
              <a:rPr lang="ru-RU" sz="1400" dirty="0"/>
              <a:t>При помощи метода «</a:t>
            </a:r>
            <a:r>
              <a:rPr lang="en-US" sz="1400" dirty="0"/>
              <a:t>SHAP</a:t>
            </a:r>
            <a:r>
              <a:rPr lang="ru-RU" sz="1400" dirty="0"/>
              <a:t>»</a:t>
            </a:r>
            <a:r>
              <a:rPr lang="en-US" sz="1400" dirty="0"/>
              <a:t> </a:t>
            </a:r>
            <a:r>
              <a:rPr lang="ru-RU" sz="1400" dirty="0"/>
              <a:t>можно дополнительно оценить влияние каждой переменной на прогнозирование каждого класса. В совокупности наиболее важные переменные связаны с ближайшем расстоянием до дерева плохого качества, диаметр дерева, вид дерева, а также обнаруженные проблемы с деревом или его окружением:</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35</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pic>
        <p:nvPicPr>
          <p:cNvPr id="7" name="Рисунок 6">
            <a:extLst>
              <a:ext uri="{FF2B5EF4-FFF2-40B4-BE49-F238E27FC236}">
                <a16:creationId xmlns:a16="http://schemas.microsoft.com/office/drawing/2014/main" id="{B9E4C121-A9F6-6D1B-2558-7C036D782124}"/>
              </a:ext>
            </a:extLst>
          </p:cNvPr>
          <p:cNvPicPr>
            <a:picLocks noChangeAspect="1"/>
          </p:cNvPicPr>
          <p:nvPr/>
        </p:nvPicPr>
        <p:blipFill>
          <a:blip r:embed="rId3"/>
          <a:stretch>
            <a:fillRect/>
          </a:stretch>
        </p:blipFill>
        <p:spPr>
          <a:xfrm>
            <a:off x="6096000" y="1199833"/>
            <a:ext cx="4532065" cy="5135426"/>
          </a:xfrm>
          <a:prstGeom prst="rect">
            <a:avLst/>
          </a:prstGeom>
        </p:spPr>
      </p:pic>
    </p:spTree>
    <p:extLst>
      <p:ext uri="{BB962C8B-B14F-4D97-AF65-F5344CB8AC3E}">
        <p14:creationId xmlns:p14="http://schemas.microsoft.com/office/powerpoint/2010/main" val="22603006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5424746" cy="4982334"/>
          </a:xfrm>
        </p:spPr>
        <p:txBody>
          <a:bodyPr rtlCol="0">
            <a:noAutofit/>
          </a:bodyPr>
          <a:lstStyle>
            <a:defPPr>
              <a:defRPr lang="ru-RU"/>
            </a:defPPr>
          </a:lstStyle>
          <a:p>
            <a:pPr rtl="0"/>
            <a:r>
              <a:rPr lang="ru-RU" sz="1400" dirty="0"/>
              <a:t>Для класса «</a:t>
            </a:r>
            <a:r>
              <a:rPr lang="en-US" sz="1400" dirty="0"/>
              <a:t>Good</a:t>
            </a:r>
            <a:r>
              <a:rPr lang="ru-RU" sz="1400" dirty="0"/>
              <a:t>»</a:t>
            </a:r>
            <a:r>
              <a:rPr lang="en-US" sz="1400" dirty="0"/>
              <a:t> </a:t>
            </a:r>
            <a:r>
              <a:rPr lang="ru-RU" sz="1400" dirty="0"/>
              <a:t>свойственны более большое расстояние до дерева плохого качества, меньшее число проблем с деревом, больший диаметр. </a:t>
            </a:r>
          </a:p>
          <a:p>
            <a:pPr rtl="0"/>
            <a:r>
              <a:rPr lang="ru-RU" sz="1400" dirty="0"/>
              <a:t>Наличие большего диаметра, возможно, вызвано «ошибкой выжившего», когда старое дерево с большим диаметром смогло дожить до своего возраста и не было срублено. Нездоровые деревья были срублены, поэтому они в выборку не попали.</a:t>
            </a:r>
          </a:p>
          <a:p>
            <a:pPr rtl="0"/>
            <a:r>
              <a:rPr lang="ru-RU" sz="1400" dirty="0"/>
              <a:t>Также, вероятнее всего, деревья с аналогичным качеством кучкуются рядом друг с другом, поэтому рядом с хорошим деревом вероятнее встретить такое же хорошее дерево.</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36</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pic>
        <p:nvPicPr>
          <p:cNvPr id="8" name="Рисунок 7">
            <a:extLst>
              <a:ext uri="{FF2B5EF4-FFF2-40B4-BE49-F238E27FC236}">
                <a16:creationId xmlns:a16="http://schemas.microsoft.com/office/drawing/2014/main" id="{28653730-35CC-6834-DC5A-E5995D835519}"/>
              </a:ext>
            </a:extLst>
          </p:cNvPr>
          <p:cNvPicPr>
            <a:picLocks noChangeAspect="1"/>
          </p:cNvPicPr>
          <p:nvPr/>
        </p:nvPicPr>
        <p:blipFill>
          <a:blip r:embed="rId3"/>
          <a:stretch>
            <a:fillRect/>
          </a:stretch>
        </p:blipFill>
        <p:spPr>
          <a:xfrm>
            <a:off x="6269042" y="1199833"/>
            <a:ext cx="5251704" cy="5063245"/>
          </a:xfrm>
          <a:prstGeom prst="rect">
            <a:avLst/>
          </a:prstGeom>
        </p:spPr>
      </p:pic>
    </p:spTree>
    <p:extLst>
      <p:ext uri="{BB962C8B-B14F-4D97-AF65-F5344CB8AC3E}">
        <p14:creationId xmlns:p14="http://schemas.microsoft.com/office/powerpoint/2010/main" val="15215513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5424746" cy="4982334"/>
          </a:xfrm>
        </p:spPr>
        <p:txBody>
          <a:bodyPr rtlCol="0">
            <a:noAutofit/>
          </a:bodyPr>
          <a:lstStyle>
            <a:defPPr>
              <a:defRPr lang="ru-RU"/>
            </a:defPPr>
          </a:lstStyle>
          <a:p>
            <a:pPr rtl="0"/>
            <a:r>
              <a:rPr lang="ru-RU" sz="1400" dirty="0"/>
              <a:t>Для класса «</a:t>
            </a:r>
            <a:r>
              <a:rPr lang="en-US" sz="1400" dirty="0"/>
              <a:t>Fair</a:t>
            </a:r>
            <a:r>
              <a:rPr lang="ru-RU" sz="1400" dirty="0"/>
              <a:t>»</a:t>
            </a:r>
            <a:r>
              <a:rPr lang="en-US" sz="1400" dirty="0"/>
              <a:t> </a:t>
            </a:r>
            <a:r>
              <a:rPr lang="ru-RU" sz="1400" dirty="0"/>
              <a:t>свойственны разные показатели. Данный класс включает в себя характеристики как хороших, так и плохих деревьев. В целом, небольшое число проблем, а также небольшое, но не наименьшее расстояние до дерева плохого качества характеризуют данный класс.</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37</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pic>
        <p:nvPicPr>
          <p:cNvPr id="5" name="Рисунок 4">
            <a:extLst>
              <a:ext uri="{FF2B5EF4-FFF2-40B4-BE49-F238E27FC236}">
                <a16:creationId xmlns:a16="http://schemas.microsoft.com/office/drawing/2014/main" id="{0289FBBD-0094-DF97-F2FB-A5D99C9421E1}"/>
              </a:ext>
            </a:extLst>
          </p:cNvPr>
          <p:cNvPicPr>
            <a:picLocks noChangeAspect="1"/>
          </p:cNvPicPr>
          <p:nvPr/>
        </p:nvPicPr>
        <p:blipFill>
          <a:blip r:embed="rId3"/>
          <a:stretch>
            <a:fillRect/>
          </a:stretch>
        </p:blipFill>
        <p:spPr>
          <a:xfrm>
            <a:off x="6303976" y="1127307"/>
            <a:ext cx="5424746" cy="5193359"/>
          </a:xfrm>
          <a:prstGeom prst="rect">
            <a:avLst/>
          </a:prstGeom>
        </p:spPr>
      </p:pic>
    </p:spTree>
    <p:extLst>
      <p:ext uri="{BB962C8B-B14F-4D97-AF65-F5344CB8AC3E}">
        <p14:creationId xmlns:p14="http://schemas.microsoft.com/office/powerpoint/2010/main" val="25687749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5424746" cy="4982334"/>
          </a:xfrm>
        </p:spPr>
        <p:txBody>
          <a:bodyPr rtlCol="0">
            <a:noAutofit/>
          </a:bodyPr>
          <a:lstStyle>
            <a:defPPr>
              <a:defRPr lang="ru-RU"/>
            </a:defPPr>
          </a:lstStyle>
          <a:p>
            <a:pPr rtl="0"/>
            <a:r>
              <a:rPr lang="ru-RU" sz="1400" dirty="0"/>
              <a:t>Для класса «</a:t>
            </a:r>
            <a:r>
              <a:rPr lang="en-US" sz="1400" dirty="0"/>
              <a:t>Poor</a:t>
            </a:r>
            <a:r>
              <a:rPr lang="ru-RU" sz="1400" dirty="0"/>
              <a:t>»</a:t>
            </a:r>
            <a:r>
              <a:rPr lang="en-US" sz="1400" dirty="0"/>
              <a:t> </a:t>
            </a:r>
            <a:r>
              <a:rPr lang="ru-RU" sz="1400" dirty="0"/>
              <a:t>свойственны</a:t>
            </a:r>
            <a:r>
              <a:rPr lang="en-US" sz="1400" dirty="0"/>
              <a:t> </a:t>
            </a:r>
            <a:r>
              <a:rPr lang="ru-RU" sz="1400" dirty="0"/>
              <a:t>противоположные качества, чем у дерева класса «</a:t>
            </a:r>
            <a:r>
              <a:rPr lang="en-US" sz="1400" dirty="0"/>
              <a:t>Good</a:t>
            </a:r>
            <a:r>
              <a:rPr lang="ru-RU" sz="1400" dirty="0"/>
              <a:t>»</a:t>
            </a:r>
            <a:r>
              <a:rPr lang="en-US" sz="1400" dirty="0"/>
              <a:t>:</a:t>
            </a:r>
            <a:r>
              <a:rPr lang="ru-RU" sz="1400" dirty="0"/>
              <a:t> меньшее расстояние до дерева плохого качества, более большое число проблем с деревом, меньший диаметр. </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38</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solidFill>
              </a:rPr>
              <a:t>Моделирование методами </a:t>
            </a:r>
            <a:r>
              <a:rPr lang="en-US" sz="1200" dirty="0">
                <a:solidFill>
                  <a:schemeClr val="bg1"/>
                </a:solidFill>
              </a:rPr>
              <a:t>ML/AI</a:t>
            </a:r>
            <a:endParaRPr lang="LID4096" sz="1200" dirty="0">
              <a:solidFill>
                <a:schemeClr val="bg1"/>
              </a:solidFill>
              <a:ea typeface="+mj-ea"/>
              <a:cs typeface="+mj-cs"/>
            </a:endParaRPr>
          </a:p>
        </p:txBody>
      </p:sp>
      <p:pic>
        <p:nvPicPr>
          <p:cNvPr id="5" name="Рисунок 4">
            <a:extLst>
              <a:ext uri="{FF2B5EF4-FFF2-40B4-BE49-F238E27FC236}">
                <a16:creationId xmlns:a16="http://schemas.microsoft.com/office/drawing/2014/main" id="{C82C81C3-75E3-5594-C8F6-C4E7290E3579}"/>
              </a:ext>
            </a:extLst>
          </p:cNvPr>
          <p:cNvPicPr>
            <a:picLocks noChangeAspect="1"/>
          </p:cNvPicPr>
          <p:nvPr/>
        </p:nvPicPr>
        <p:blipFill>
          <a:blip r:embed="rId3"/>
          <a:stretch>
            <a:fillRect/>
          </a:stretch>
        </p:blipFill>
        <p:spPr>
          <a:xfrm>
            <a:off x="6285295" y="1199833"/>
            <a:ext cx="5514767" cy="5259333"/>
          </a:xfrm>
          <a:prstGeom prst="rect">
            <a:avLst/>
          </a:prstGeom>
        </p:spPr>
      </p:pic>
    </p:spTree>
    <p:extLst>
      <p:ext uri="{BB962C8B-B14F-4D97-AF65-F5344CB8AC3E}">
        <p14:creationId xmlns:p14="http://schemas.microsoft.com/office/powerpoint/2010/main" val="9084402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D22D882-0AB0-D7CC-2028-F24988556CFD}"/>
              </a:ext>
            </a:extLst>
          </p:cNvPr>
          <p:cNvSpPr>
            <a:spLocks noGrp="1"/>
          </p:cNvSpPr>
          <p:nvPr>
            <p:ph type="title"/>
          </p:nvPr>
        </p:nvSpPr>
        <p:spPr>
          <a:xfrm>
            <a:off x="1154956" y="898072"/>
            <a:ext cx="8825657" cy="4174584"/>
          </a:xfrm>
        </p:spPr>
        <p:txBody>
          <a:bodyPr rtlCol="0"/>
          <a:lstStyle>
            <a:defPPr>
              <a:defRPr lang="ru-RU"/>
            </a:defPPr>
          </a:lstStyle>
          <a:p>
            <a:pPr rtl="0"/>
            <a:r>
              <a:rPr lang="ru-RU" sz="4800" dirty="0"/>
              <a:t>Оценка производительности модели</a:t>
            </a:r>
          </a:p>
        </p:txBody>
      </p:sp>
      <p:sp>
        <p:nvSpPr>
          <p:cNvPr id="3" name="Текст 2">
            <a:extLst>
              <a:ext uri="{FF2B5EF4-FFF2-40B4-BE49-F238E27FC236}">
                <a16:creationId xmlns:a16="http://schemas.microsoft.com/office/drawing/2014/main" id="{18D791F6-17E5-A05E-27E8-5CE8F5737F96}"/>
              </a:ext>
            </a:extLst>
          </p:cNvPr>
          <p:cNvSpPr>
            <a:spLocks noGrp="1"/>
          </p:cNvSpPr>
          <p:nvPr>
            <p:ph type="body" idx="1"/>
          </p:nvPr>
        </p:nvSpPr>
        <p:spPr>
          <a:xfrm>
            <a:off x="1154955" y="5273202"/>
            <a:ext cx="8825658" cy="530697"/>
          </a:xfrm>
        </p:spPr>
        <p:txBody>
          <a:bodyPr rtlCol="0">
            <a:normAutofit/>
          </a:bodyPr>
          <a:lstStyle>
            <a:defPPr>
              <a:defRPr lang="ru-RU"/>
            </a:defPPr>
          </a:lstStyle>
          <a:p>
            <a:pPr rtl="0"/>
            <a:endParaRPr lang="ru-RU" dirty="0"/>
          </a:p>
        </p:txBody>
      </p:sp>
      <p:sp>
        <p:nvSpPr>
          <p:cNvPr id="6" name="Номер слайда 5">
            <a:extLst>
              <a:ext uri="{FF2B5EF4-FFF2-40B4-BE49-F238E27FC236}">
                <a16:creationId xmlns:a16="http://schemas.microsoft.com/office/drawing/2014/main" id="{9E887364-737B-EA8D-F6D8-BCE5B835303F}"/>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39</a:t>
            </a:fld>
            <a:endParaRPr lang="ru-RU" dirty="0"/>
          </a:p>
        </p:txBody>
      </p:sp>
    </p:spTree>
    <p:extLst>
      <p:ext uri="{BB962C8B-B14F-4D97-AF65-F5344CB8AC3E}">
        <p14:creationId xmlns:p14="http://schemas.microsoft.com/office/powerpoint/2010/main" val="2638572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введение</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dirty="0"/>
              <a:t>В 2015 году некоммерческие организации «</a:t>
            </a:r>
            <a:r>
              <a:rPr lang="en-US" dirty="0"/>
              <a:t>NYC Parks &amp; Recreation</a:t>
            </a:r>
            <a:r>
              <a:rPr lang="ru-RU" dirty="0"/>
              <a:t>» и партнеры провели перепись уличных деревьев в городе Нью-Йорк. Членами организаций, а также волонтерами была собрана информация о качестве деревьев, их состоянии, размерах, расположении и других характеристик.</a:t>
            </a:r>
          </a:p>
          <a:p>
            <a:pPr rtl="0"/>
            <a:r>
              <a:rPr lang="ru-RU" dirty="0"/>
              <a:t>Данные выложены в открытый доступ, включая известную платформу с наборами данных «</a:t>
            </a:r>
            <a:r>
              <a:rPr lang="en-US" dirty="0"/>
              <a:t>Kaggle</a:t>
            </a:r>
            <a:r>
              <a:rPr lang="ru-RU" dirty="0"/>
              <a:t>»</a:t>
            </a:r>
            <a:r>
              <a:rPr lang="en-US" dirty="0"/>
              <a:t>, </a:t>
            </a:r>
            <a:r>
              <a:rPr lang="ru-RU" dirty="0"/>
              <a:t>широко известную в </a:t>
            </a:r>
            <a:r>
              <a:rPr lang="en-US" dirty="0"/>
              <a:t>Data Science-</a:t>
            </a:r>
            <a:r>
              <a:rPr lang="ru-RU" dirty="0"/>
              <a:t>кругу. </a:t>
            </a:r>
          </a:p>
          <a:p>
            <a:pPr rtl="0"/>
            <a:r>
              <a:rPr lang="ru-RU" dirty="0"/>
              <a:t>Проект реализовывался в рамках тестового задания от компании «</a:t>
            </a:r>
            <a:r>
              <a:rPr lang="en-US" dirty="0" err="1"/>
              <a:t>Maxibitsolution</a:t>
            </a:r>
            <a:r>
              <a:rPr lang="ru-RU" dirty="0"/>
              <a:t>»</a:t>
            </a:r>
            <a:r>
              <a:rPr lang="en-US" dirty="0"/>
              <a:t> </a:t>
            </a:r>
            <a:r>
              <a:rPr lang="ru-RU" dirty="0"/>
              <a:t>в период с 24.03.2025 по 05.04.2025.</a:t>
            </a:r>
          </a:p>
          <a:p>
            <a:pPr rtl="0"/>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4</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28008819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4714562" cy="4204271"/>
          </a:xfrm>
        </p:spPr>
        <p:txBody>
          <a:bodyPr rtlCol="0">
            <a:noAutofit/>
          </a:bodyPr>
          <a:lstStyle>
            <a:defPPr>
              <a:defRPr lang="ru-RU"/>
            </a:defPPr>
          </a:lstStyle>
          <a:p>
            <a:pPr rtl="0"/>
            <a:r>
              <a:rPr lang="ru-RU" sz="1400" dirty="0"/>
              <a:t>Для итоговой оценки была сформирована несбалансированная выборка, которая никак не была задействована при обучении и тестировании моделей, чтобы обеспечить тестирование модели «как на продакшене». </a:t>
            </a:r>
          </a:p>
          <a:p>
            <a:pPr rtl="0"/>
            <a:r>
              <a:rPr lang="ru-RU" sz="1400" dirty="0"/>
              <a:t>Как и ожидалось, модель плохо прогнозирует класс 1, но вполне неплохо классы 0 и 2:</a:t>
            </a:r>
            <a:endParaRPr lang="ru-RU"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40</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lumMod val="95000"/>
                    <a:lumOff val="5000"/>
                  </a:schemeClr>
                </a:solidFill>
              </a:rPr>
              <a:t>Оценка производительности модели</a:t>
            </a:r>
            <a:endParaRPr lang="LID4096" sz="1200" dirty="0">
              <a:solidFill>
                <a:schemeClr val="bg1">
                  <a:lumMod val="95000"/>
                  <a:lumOff val="5000"/>
                </a:schemeClr>
              </a:solidFill>
              <a:ea typeface="+mj-ea"/>
              <a:cs typeface="+mj-cs"/>
            </a:endParaRPr>
          </a:p>
        </p:txBody>
      </p:sp>
      <p:pic>
        <p:nvPicPr>
          <p:cNvPr id="8" name="Рисунок 7">
            <a:extLst>
              <a:ext uri="{FF2B5EF4-FFF2-40B4-BE49-F238E27FC236}">
                <a16:creationId xmlns:a16="http://schemas.microsoft.com/office/drawing/2014/main" id="{A542B266-66D6-B509-1EAB-ACBE89984B8E}"/>
              </a:ext>
            </a:extLst>
          </p:cNvPr>
          <p:cNvPicPr>
            <a:picLocks noChangeAspect="1"/>
          </p:cNvPicPr>
          <p:nvPr/>
        </p:nvPicPr>
        <p:blipFill>
          <a:blip r:embed="rId3"/>
          <a:stretch>
            <a:fillRect/>
          </a:stretch>
        </p:blipFill>
        <p:spPr>
          <a:xfrm>
            <a:off x="3814511" y="3762219"/>
            <a:ext cx="3592126" cy="2800052"/>
          </a:xfrm>
          <a:prstGeom prst="rect">
            <a:avLst/>
          </a:prstGeom>
        </p:spPr>
      </p:pic>
      <p:pic>
        <p:nvPicPr>
          <p:cNvPr id="14" name="Рисунок 13">
            <a:extLst>
              <a:ext uri="{FF2B5EF4-FFF2-40B4-BE49-F238E27FC236}">
                <a16:creationId xmlns:a16="http://schemas.microsoft.com/office/drawing/2014/main" id="{7E5E4759-BF9F-0AE6-E0BC-087E86A958BF}"/>
              </a:ext>
            </a:extLst>
          </p:cNvPr>
          <p:cNvPicPr>
            <a:picLocks noChangeAspect="1"/>
          </p:cNvPicPr>
          <p:nvPr/>
        </p:nvPicPr>
        <p:blipFill>
          <a:blip r:embed="rId4"/>
          <a:stretch>
            <a:fillRect/>
          </a:stretch>
        </p:blipFill>
        <p:spPr>
          <a:xfrm>
            <a:off x="7406637" y="1146543"/>
            <a:ext cx="3789028" cy="2658334"/>
          </a:xfrm>
          <a:prstGeom prst="rect">
            <a:avLst/>
          </a:prstGeom>
        </p:spPr>
      </p:pic>
      <p:pic>
        <p:nvPicPr>
          <p:cNvPr id="16" name="Рисунок 15">
            <a:extLst>
              <a:ext uri="{FF2B5EF4-FFF2-40B4-BE49-F238E27FC236}">
                <a16:creationId xmlns:a16="http://schemas.microsoft.com/office/drawing/2014/main" id="{CDF4A930-D776-8509-4777-FF88E868085A}"/>
              </a:ext>
            </a:extLst>
          </p:cNvPr>
          <p:cNvPicPr>
            <a:picLocks noChangeAspect="1"/>
          </p:cNvPicPr>
          <p:nvPr/>
        </p:nvPicPr>
        <p:blipFill>
          <a:blip r:embed="rId5"/>
          <a:stretch>
            <a:fillRect/>
          </a:stretch>
        </p:blipFill>
        <p:spPr>
          <a:xfrm>
            <a:off x="5644266" y="2690536"/>
            <a:ext cx="1762371" cy="1086002"/>
          </a:xfrm>
          <a:prstGeom prst="rect">
            <a:avLst/>
          </a:prstGeom>
        </p:spPr>
      </p:pic>
      <p:pic>
        <p:nvPicPr>
          <p:cNvPr id="18" name="Рисунок 17">
            <a:extLst>
              <a:ext uri="{FF2B5EF4-FFF2-40B4-BE49-F238E27FC236}">
                <a16:creationId xmlns:a16="http://schemas.microsoft.com/office/drawing/2014/main" id="{ADD24279-82E0-441B-2035-315BF1930E60}"/>
              </a:ext>
            </a:extLst>
          </p:cNvPr>
          <p:cNvPicPr>
            <a:picLocks noChangeAspect="1"/>
          </p:cNvPicPr>
          <p:nvPr/>
        </p:nvPicPr>
        <p:blipFill>
          <a:blip r:embed="rId6"/>
          <a:stretch>
            <a:fillRect/>
          </a:stretch>
        </p:blipFill>
        <p:spPr>
          <a:xfrm>
            <a:off x="7406637" y="3804877"/>
            <a:ext cx="3789028" cy="2757394"/>
          </a:xfrm>
          <a:prstGeom prst="rect">
            <a:avLst/>
          </a:prstGeom>
        </p:spPr>
      </p:pic>
    </p:spTree>
    <p:extLst>
      <p:ext uri="{BB962C8B-B14F-4D97-AF65-F5344CB8AC3E}">
        <p14:creationId xmlns:p14="http://schemas.microsoft.com/office/powerpoint/2010/main" val="41546985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sz="3600" dirty="0"/>
              <a:t>Моделирование методами </a:t>
            </a:r>
            <a:r>
              <a:rPr lang="en-US" sz="3600" dirty="0"/>
              <a:t>ML/AI</a:t>
            </a:r>
            <a:endParaRPr lang="ru-RU" dirty="0"/>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3" y="1199834"/>
            <a:ext cx="10439431" cy="1847008"/>
          </a:xfrm>
        </p:spPr>
        <p:txBody>
          <a:bodyPr rtlCol="0">
            <a:noAutofit/>
          </a:bodyPr>
          <a:lstStyle>
            <a:defPPr>
              <a:defRPr lang="ru-RU"/>
            </a:defPPr>
          </a:lstStyle>
          <a:p>
            <a:pPr rtl="0"/>
            <a:r>
              <a:rPr lang="ru-RU" sz="1400" dirty="0"/>
              <a:t>По показателям «</a:t>
            </a:r>
            <a:r>
              <a:rPr lang="en-US" sz="1400" dirty="0"/>
              <a:t>Gain</a:t>
            </a:r>
            <a:r>
              <a:rPr lang="ru-RU" sz="1400" dirty="0"/>
              <a:t>» и «</a:t>
            </a:r>
            <a:r>
              <a:rPr lang="en-US" sz="1400" dirty="0"/>
              <a:t>Lift</a:t>
            </a:r>
            <a:r>
              <a:rPr lang="ru-RU" sz="1400" dirty="0"/>
              <a:t>»</a:t>
            </a:r>
            <a:r>
              <a:rPr lang="en-US" sz="1400" dirty="0"/>
              <a:t> </a:t>
            </a:r>
            <a:r>
              <a:rPr lang="ru-RU" sz="1400" dirty="0"/>
              <a:t>видно, что модель намного превосходит случайный отбор для класса 2 </a:t>
            </a:r>
            <a:r>
              <a:rPr lang="en-US" sz="1400" dirty="0"/>
              <a:t>(</a:t>
            </a:r>
            <a:r>
              <a:rPr lang="ru-RU" sz="1400" dirty="0"/>
              <a:t>«</a:t>
            </a:r>
            <a:r>
              <a:rPr lang="en-US" sz="1400" dirty="0"/>
              <a:t>Poor</a:t>
            </a:r>
            <a:r>
              <a:rPr lang="ru-RU" sz="1400" dirty="0"/>
              <a:t>»</a:t>
            </a:r>
            <a:r>
              <a:rPr lang="en-US" sz="1400" dirty="0"/>
              <a:t>), </a:t>
            </a:r>
            <a:r>
              <a:rPr lang="ru-RU" sz="1400" dirty="0"/>
              <a:t>где значение </a:t>
            </a:r>
            <a:r>
              <a:rPr lang="en-US" sz="1400" dirty="0"/>
              <a:t>Lift </a:t>
            </a:r>
            <a:r>
              <a:rPr lang="ru-RU" sz="1400" dirty="0"/>
              <a:t>для первых 10 перцентилей в диапазоне 3-8. Также хороший результат для класса 0 («</a:t>
            </a:r>
            <a:r>
              <a:rPr lang="en-US" sz="1400" dirty="0"/>
              <a:t>Good</a:t>
            </a:r>
            <a:r>
              <a:rPr lang="ru-RU" sz="1400" dirty="0"/>
              <a:t>»)</a:t>
            </a:r>
            <a:r>
              <a:rPr lang="en-US" sz="1400" dirty="0"/>
              <a:t>, </a:t>
            </a:r>
            <a:r>
              <a:rPr lang="ru-RU" sz="1400" dirty="0"/>
              <a:t>для которого данные показатели не слишком лучше случайного отбора, однако причиной тому является изначально высокая доля данного класса в совокупности (около 81% всех классов):</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41</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3086930" cy="276999"/>
          </a:xfrm>
          <a:prstGeom prst="rect">
            <a:avLst/>
          </a:prstGeom>
          <a:noFill/>
        </p:spPr>
        <p:txBody>
          <a:bodyPr wrap="square" rtlCol="0">
            <a:spAutoFit/>
          </a:bodyPr>
          <a:lstStyle/>
          <a:p>
            <a:r>
              <a:rPr lang="ru-RU" sz="1200" dirty="0">
                <a:solidFill>
                  <a:schemeClr val="bg1">
                    <a:lumMod val="95000"/>
                    <a:lumOff val="5000"/>
                  </a:schemeClr>
                </a:solidFill>
              </a:rPr>
              <a:t>Оценка производительности модели</a:t>
            </a:r>
            <a:endParaRPr lang="LID4096" sz="1200" dirty="0">
              <a:solidFill>
                <a:schemeClr val="bg1">
                  <a:lumMod val="95000"/>
                  <a:lumOff val="5000"/>
                </a:schemeClr>
              </a:solidFill>
              <a:ea typeface="+mj-ea"/>
              <a:cs typeface="+mj-cs"/>
            </a:endParaRPr>
          </a:p>
        </p:txBody>
      </p:sp>
      <p:pic>
        <p:nvPicPr>
          <p:cNvPr id="7" name="Рисунок 6">
            <a:extLst>
              <a:ext uri="{FF2B5EF4-FFF2-40B4-BE49-F238E27FC236}">
                <a16:creationId xmlns:a16="http://schemas.microsoft.com/office/drawing/2014/main" id="{CC439088-CD74-7527-0A5F-E0BC0F5AD2C1}"/>
              </a:ext>
            </a:extLst>
          </p:cNvPr>
          <p:cNvPicPr>
            <a:picLocks noChangeAspect="1"/>
          </p:cNvPicPr>
          <p:nvPr/>
        </p:nvPicPr>
        <p:blipFill>
          <a:blip r:embed="rId3"/>
          <a:stretch>
            <a:fillRect/>
          </a:stretch>
        </p:blipFill>
        <p:spPr>
          <a:xfrm>
            <a:off x="313947" y="3124293"/>
            <a:ext cx="3655153" cy="2771780"/>
          </a:xfrm>
          <a:prstGeom prst="rect">
            <a:avLst/>
          </a:prstGeom>
        </p:spPr>
      </p:pic>
      <p:pic>
        <p:nvPicPr>
          <p:cNvPr id="10" name="Рисунок 9">
            <a:extLst>
              <a:ext uri="{FF2B5EF4-FFF2-40B4-BE49-F238E27FC236}">
                <a16:creationId xmlns:a16="http://schemas.microsoft.com/office/drawing/2014/main" id="{76160177-0EFA-3B25-59BF-C0CE454776D2}"/>
              </a:ext>
            </a:extLst>
          </p:cNvPr>
          <p:cNvPicPr>
            <a:picLocks noChangeAspect="1"/>
          </p:cNvPicPr>
          <p:nvPr/>
        </p:nvPicPr>
        <p:blipFill>
          <a:blip r:embed="rId4"/>
          <a:stretch>
            <a:fillRect/>
          </a:stretch>
        </p:blipFill>
        <p:spPr>
          <a:xfrm>
            <a:off x="3969100" y="3124293"/>
            <a:ext cx="3578531" cy="2765916"/>
          </a:xfrm>
          <a:prstGeom prst="rect">
            <a:avLst/>
          </a:prstGeom>
        </p:spPr>
      </p:pic>
      <p:pic>
        <p:nvPicPr>
          <p:cNvPr id="12" name="Рисунок 11">
            <a:extLst>
              <a:ext uri="{FF2B5EF4-FFF2-40B4-BE49-F238E27FC236}">
                <a16:creationId xmlns:a16="http://schemas.microsoft.com/office/drawing/2014/main" id="{387D4474-741A-6521-2508-988B7CDFC622}"/>
              </a:ext>
            </a:extLst>
          </p:cNvPr>
          <p:cNvPicPr>
            <a:picLocks noChangeAspect="1"/>
          </p:cNvPicPr>
          <p:nvPr/>
        </p:nvPicPr>
        <p:blipFill>
          <a:blip r:embed="rId5"/>
          <a:stretch>
            <a:fillRect/>
          </a:stretch>
        </p:blipFill>
        <p:spPr>
          <a:xfrm>
            <a:off x="7547631" y="3124293"/>
            <a:ext cx="3702155" cy="2765916"/>
          </a:xfrm>
          <a:prstGeom prst="rect">
            <a:avLst/>
          </a:prstGeom>
        </p:spPr>
      </p:pic>
    </p:spTree>
    <p:extLst>
      <p:ext uri="{BB962C8B-B14F-4D97-AF65-F5344CB8AC3E}">
        <p14:creationId xmlns:p14="http://schemas.microsoft.com/office/powerpoint/2010/main" val="22768865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Заголовок 187">
            <a:extLst>
              <a:ext uri="{FF2B5EF4-FFF2-40B4-BE49-F238E27FC236}">
                <a16:creationId xmlns:a16="http://schemas.microsoft.com/office/drawing/2014/main" id="{B8BBB46D-7535-758B-7C25-1ECF58342901}"/>
              </a:ext>
            </a:extLst>
          </p:cNvPr>
          <p:cNvSpPr>
            <a:spLocks noGrp="1"/>
          </p:cNvSpPr>
          <p:nvPr>
            <p:ph type="ctrTitle"/>
          </p:nvPr>
        </p:nvSpPr>
        <p:spPr>
          <a:xfrm>
            <a:off x="5883731" y="876301"/>
            <a:ext cx="4949368" cy="3371850"/>
          </a:xfrm>
        </p:spPr>
        <p:txBody>
          <a:bodyPr rtlCol="0">
            <a:normAutofit/>
          </a:bodyPr>
          <a:lstStyle>
            <a:defPPr>
              <a:defRPr lang="ru-RU"/>
            </a:defPPr>
          </a:lstStyle>
          <a:p>
            <a:pPr rtl="0"/>
            <a:r>
              <a:rPr lang="ru-RU"/>
              <a:t>Спасибо</a:t>
            </a:r>
          </a:p>
        </p:txBody>
      </p:sp>
      <p:sp>
        <p:nvSpPr>
          <p:cNvPr id="13" name="Текст 12">
            <a:extLst>
              <a:ext uri="{FF2B5EF4-FFF2-40B4-BE49-F238E27FC236}">
                <a16:creationId xmlns:a16="http://schemas.microsoft.com/office/drawing/2014/main" id="{640BC280-7B2C-E474-AD18-9551060CF20B}"/>
              </a:ext>
            </a:extLst>
          </p:cNvPr>
          <p:cNvSpPr>
            <a:spLocks noGrp="1"/>
          </p:cNvSpPr>
          <p:nvPr>
            <p:ph type="subTitle" idx="1"/>
          </p:nvPr>
        </p:nvSpPr>
        <p:spPr>
          <a:xfrm>
            <a:off x="5883732" y="4095751"/>
            <a:ext cx="4949366" cy="1993900"/>
          </a:xfrm>
        </p:spPr>
        <p:txBody>
          <a:bodyPr rtlCol="0"/>
          <a:lstStyle>
            <a:defPPr>
              <a:defRPr lang="ru-RU"/>
            </a:defPPr>
          </a:lstStyle>
          <a:p>
            <a:pPr rtl="0"/>
            <a:r>
              <a:rPr lang="ru-RU" dirty="0"/>
              <a:t>Скаков </a:t>
            </a:r>
            <a:r>
              <a:rPr lang="ru-RU" dirty="0" err="1"/>
              <a:t>данила</a:t>
            </a:r>
            <a:endParaRPr lang="ru-RU" dirty="0"/>
          </a:p>
          <a:p>
            <a:pPr rtl="0"/>
            <a:r>
              <a:rPr lang="en-US" dirty="0" err="1"/>
              <a:t>skakovdg@gmail</a:t>
            </a:r>
            <a:r>
              <a:rPr lang="ru-RU" dirty="0"/>
              <a:t>.</a:t>
            </a:r>
            <a:r>
              <a:rPr lang="ru-RU" dirty="0" err="1"/>
              <a:t>com</a:t>
            </a:r>
            <a:r>
              <a:rPr lang="ru-RU" dirty="0"/>
              <a:t> </a:t>
            </a:r>
            <a:endParaRPr lang="en-US" dirty="0"/>
          </a:p>
          <a:p>
            <a:pPr rtl="0"/>
            <a:r>
              <a:rPr lang="en-US" dirty="0"/>
              <a:t>t.me/</a:t>
            </a:r>
            <a:r>
              <a:rPr lang="en-US" dirty="0" err="1"/>
              <a:t>danila_skakov</a:t>
            </a:r>
            <a:endParaRPr lang="ru-RU" dirty="0"/>
          </a:p>
        </p:txBody>
      </p:sp>
      <p:sp>
        <p:nvSpPr>
          <p:cNvPr id="7" name="Номер слайда 6">
            <a:extLst>
              <a:ext uri="{FF2B5EF4-FFF2-40B4-BE49-F238E27FC236}">
                <a16:creationId xmlns:a16="http://schemas.microsoft.com/office/drawing/2014/main" id="{12453FBA-EC36-F4DC-A25A-453D9702D731}"/>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42</a:t>
            </a:fld>
            <a:endParaRPr lang="ru-RU" dirty="0"/>
          </a:p>
        </p:txBody>
      </p:sp>
    </p:spTree>
    <p:extLst>
      <p:ext uri="{BB962C8B-B14F-4D97-AF65-F5344CB8AC3E}">
        <p14:creationId xmlns:p14="http://schemas.microsoft.com/office/powerpoint/2010/main" val="1571737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Введение</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a:lnSpc>
                <a:spcPct val="100000"/>
              </a:lnSpc>
            </a:pPr>
            <a:r>
              <a:rPr lang="ru-RU" sz="1200" b="1" dirty="0"/>
              <a:t>Цель: </a:t>
            </a:r>
            <a:r>
              <a:rPr lang="ru-RU" sz="1200" dirty="0"/>
              <a:t>Построить DL-модель для классификации состояния дерева (Good/Fair/Poor) по данным из </a:t>
            </a:r>
            <a:r>
              <a:rPr lang="ru-RU" sz="1200" dirty="0">
                <a:hlinkClick r:id="rId3">
                  <a:extLst>
                    <a:ext uri="{A12FA001-AC4F-418D-AE19-62706E023703}">
                      <ahyp:hlinkClr xmlns:ahyp="http://schemas.microsoft.com/office/drawing/2018/hyperlinkcolor" val="tx"/>
                    </a:ext>
                  </a:extLst>
                </a:hlinkClick>
              </a:rPr>
              <a:t>NY 2015 Street </a:t>
            </a:r>
            <a:r>
              <a:rPr lang="ru-RU" sz="1200" dirty="0" err="1">
                <a:hlinkClick r:id="rId3">
                  <a:extLst>
                    <a:ext uri="{A12FA001-AC4F-418D-AE19-62706E023703}">
                      <ahyp:hlinkClr xmlns:ahyp="http://schemas.microsoft.com/office/drawing/2018/hyperlinkcolor" val="tx"/>
                    </a:ext>
                  </a:extLst>
                </a:hlinkClick>
              </a:rPr>
              <a:t>Tree</a:t>
            </a:r>
            <a:r>
              <a:rPr lang="ru-RU" sz="1200" dirty="0">
                <a:hlinkClick r:id="rId3">
                  <a:extLst>
                    <a:ext uri="{A12FA001-AC4F-418D-AE19-62706E023703}">
                      <ahyp:hlinkClr xmlns:ahyp="http://schemas.microsoft.com/office/drawing/2018/hyperlinkcolor" val="tx"/>
                    </a:ext>
                  </a:extLst>
                </a:hlinkClick>
              </a:rPr>
              <a:t> </a:t>
            </a:r>
            <a:r>
              <a:rPr lang="ru-RU" sz="1200" dirty="0" err="1">
                <a:hlinkClick r:id="rId3">
                  <a:extLst>
                    <a:ext uri="{A12FA001-AC4F-418D-AE19-62706E023703}">
                      <ahyp:hlinkClr xmlns:ahyp="http://schemas.microsoft.com/office/drawing/2018/hyperlinkcolor" val="tx"/>
                    </a:ext>
                  </a:extLst>
                </a:hlinkClick>
              </a:rPr>
              <a:t>Census</a:t>
            </a:r>
            <a:r>
              <a:rPr lang="ru-RU" sz="1200" dirty="0"/>
              <a:t>. </a:t>
            </a:r>
          </a:p>
          <a:p>
            <a:pPr>
              <a:lnSpc>
                <a:spcPct val="100000"/>
              </a:lnSpc>
            </a:pPr>
            <a:r>
              <a:rPr lang="ru-RU" sz="1200" dirty="0"/>
              <a:t>Основные задачи:</a:t>
            </a:r>
          </a:p>
          <a:p>
            <a:pPr>
              <a:lnSpc>
                <a:spcPct val="100000"/>
              </a:lnSpc>
            </a:pPr>
            <a:r>
              <a:rPr lang="ru-RU" sz="1200" b="1" dirty="0"/>
              <a:t>Данные:</a:t>
            </a:r>
          </a:p>
          <a:p>
            <a:pPr marL="171450" indent="-171450">
              <a:lnSpc>
                <a:spcPct val="100000"/>
              </a:lnSpc>
              <a:spcBef>
                <a:spcPts val="600"/>
              </a:spcBef>
              <a:spcAft>
                <a:spcPts val="300"/>
              </a:spcAft>
              <a:buFontTx/>
              <a:buChar char="-"/>
              <a:tabLst>
                <a:tab pos="266700" algn="l"/>
              </a:tabLst>
            </a:pPr>
            <a:r>
              <a:rPr lang="ru-RU" sz="1200" dirty="0"/>
              <a:t>Загрузить датасет «NY 2015 Street </a:t>
            </a:r>
            <a:r>
              <a:rPr lang="ru-RU" sz="1200" dirty="0" err="1"/>
              <a:t>Tree</a:t>
            </a:r>
            <a:r>
              <a:rPr lang="ru-RU" sz="1200" dirty="0"/>
              <a:t> </a:t>
            </a:r>
            <a:r>
              <a:rPr lang="ru-RU" sz="1200" dirty="0" err="1"/>
              <a:t>Census</a:t>
            </a:r>
            <a:r>
              <a:rPr lang="ru-RU" sz="1200" dirty="0"/>
              <a:t> </a:t>
            </a:r>
            <a:r>
              <a:rPr lang="ru-RU" sz="1200" dirty="0" err="1"/>
              <a:t>Tree</a:t>
            </a:r>
            <a:r>
              <a:rPr lang="ru-RU" sz="1200" dirty="0"/>
              <a:t> Data».</a:t>
            </a:r>
          </a:p>
          <a:p>
            <a:pPr marL="171450" indent="-171450">
              <a:lnSpc>
                <a:spcPct val="100000"/>
              </a:lnSpc>
              <a:spcBef>
                <a:spcPts val="600"/>
              </a:spcBef>
              <a:spcAft>
                <a:spcPts val="300"/>
              </a:spcAft>
              <a:buFontTx/>
              <a:buChar char="-"/>
              <a:tabLst>
                <a:tab pos="266700" algn="l"/>
              </a:tabLst>
            </a:pPr>
            <a:r>
              <a:rPr lang="ru-RU" sz="1200" dirty="0"/>
              <a:t>Провести предобработку и анализ данных.</a:t>
            </a:r>
          </a:p>
          <a:p>
            <a:pPr>
              <a:lnSpc>
                <a:spcPct val="100000"/>
              </a:lnSpc>
            </a:pPr>
            <a:r>
              <a:rPr lang="ru-RU" sz="1200" b="1" dirty="0"/>
              <a:t>Модель:</a:t>
            </a:r>
          </a:p>
          <a:p>
            <a:pPr marL="171450" indent="-171450">
              <a:lnSpc>
                <a:spcPct val="100000"/>
              </a:lnSpc>
              <a:spcBef>
                <a:spcPts val="600"/>
              </a:spcBef>
              <a:spcAft>
                <a:spcPts val="300"/>
              </a:spcAft>
              <a:buFontTx/>
              <a:buChar char="-"/>
              <a:tabLst>
                <a:tab pos="266700" algn="l"/>
              </a:tabLst>
            </a:pPr>
            <a:r>
              <a:rPr lang="ru-RU" sz="1200" dirty="0"/>
              <a:t>Выбрать архитектуру и построить DL-модель, используя </a:t>
            </a:r>
            <a:r>
              <a:rPr lang="ru-RU" sz="1200" dirty="0" err="1"/>
              <a:t>PyTorch</a:t>
            </a:r>
            <a:r>
              <a:rPr lang="ru-RU" sz="1200" dirty="0"/>
              <a:t>, обосновав выбор архитектуры и документировав процесс принятия решений.</a:t>
            </a:r>
          </a:p>
          <a:p>
            <a:pPr marL="171450" indent="-171450">
              <a:lnSpc>
                <a:spcPct val="100000"/>
              </a:lnSpc>
              <a:spcBef>
                <a:spcPts val="600"/>
              </a:spcBef>
              <a:spcAft>
                <a:spcPts val="300"/>
              </a:spcAft>
              <a:buFontTx/>
              <a:buChar char="-"/>
              <a:tabLst>
                <a:tab pos="266700" algn="l"/>
              </a:tabLst>
            </a:pPr>
            <a:r>
              <a:rPr lang="ru-RU" sz="1200" dirty="0"/>
              <a:t>Оценить качество модели.</a:t>
            </a:r>
          </a:p>
          <a:p>
            <a:pPr>
              <a:lnSpc>
                <a:spcPct val="100000"/>
              </a:lnSpc>
            </a:pPr>
            <a:r>
              <a:rPr lang="ru-RU" sz="1200" b="1" dirty="0"/>
              <a:t>Результаты в виде проекта на </a:t>
            </a:r>
            <a:r>
              <a:rPr lang="ru-RU" sz="1200" b="1" dirty="0" err="1"/>
              <a:t>GitHub</a:t>
            </a:r>
            <a:r>
              <a:rPr lang="ru-RU" sz="1200" b="1" dirty="0"/>
              <a:t>:</a:t>
            </a:r>
          </a:p>
          <a:p>
            <a:pPr marL="171450" indent="-171450">
              <a:lnSpc>
                <a:spcPct val="100000"/>
              </a:lnSpc>
              <a:spcBef>
                <a:spcPts val="600"/>
              </a:spcBef>
              <a:spcAft>
                <a:spcPts val="300"/>
              </a:spcAft>
              <a:buFontTx/>
              <a:buChar char="-"/>
              <a:tabLst>
                <a:tab pos="266700" algn="l"/>
              </a:tabLst>
            </a:pPr>
            <a:r>
              <a:rPr lang="ru-RU" sz="1200" dirty="0" err="1"/>
              <a:t>Jupyter</a:t>
            </a:r>
            <a:r>
              <a:rPr lang="ru-RU" sz="1200" dirty="0"/>
              <a:t> </a:t>
            </a:r>
            <a:r>
              <a:rPr lang="ru-RU" sz="1200" dirty="0" err="1"/>
              <a:t>Notebook</a:t>
            </a:r>
            <a:r>
              <a:rPr lang="ru-RU" sz="1200" dirty="0"/>
              <a:t> с EDA.</a:t>
            </a:r>
          </a:p>
          <a:p>
            <a:pPr marL="171450" indent="-171450">
              <a:lnSpc>
                <a:spcPct val="100000"/>
              </a:lnSpc>
              <a:spcBef>
                <a:spcPts val="600"/>
              </a:spcBef>
              <a:spcAft>
                <a:spcPts val="300"/>
              </a:spcAft>
              <a:buFontTx/>
              <a:buChar char="-"/>
              <a:tabLst>
                <a:tab pos="266700" algn="l"/>
              </a:tabLst>
            </a:pPr>
            <a:r>
              <a:rPr lang="ru-RU" sz="1200" dirty="0"/>
              <a:t>Файлы для обучения.</a:t>
            </a:r>
          </a:p>
          <a:p>
            <a:pPr marL="171450" indent="-171450">
              <a:lnSpc>
                <a:spcPct val="100000"/>
              </a:lnSpc>
              <a:spcBef>
                <a:spcPts val="600"/>
              </a:spcBef>
              <a:spcAft>
                <a:spcPts val="300"/>
              </a:spcAft>
              <a:buFontTx/>
              <a:buChar char="-"/>
              <a:tabLst>
                <a:tab pos="266700" algn="l"/>
              </a:tabLst>
            </a:pPr>
            <a:r>
              <a:rPr lang="ru-RU" sz="1200" dirty="0"/>
              <a:t>Файлы для </a:t>
            </a:r>
            <a:r>
              <a:rPr lang="ru-RU" sz="1200" dirty="0" err="1"/>
              <a:t>инференса</a:t>
            </a:r>
            <a:r>
              <a:rPr lang="ru-RU" sz="1200" dirty="0"/>
              <a:t>.</a:t>
            </a:r>
          </a:p>
          <a:p>
            <a:pPr marL="171450" indent="-171450">
              <a:lnSpc>
                <a:spcPct val="100000"/>
              </a:lnSpc>
              <a:spcBef>
                <a:spcPts val="600"/>
              </a:spcBef>
              <a:spcAft>
                <a:spcPts val="300"/>
              </a:spcAft>
              <a:buFontTx/>
              <a:buChar char="-"/>
              <a:tabLst>
                <a:tab pos="266700" algn="l"/>
              </a:tabLst>
            </a:pPr>
            <a:r>
              <a:rPr lang="ru-RU" sz="1200" dirty="0"/>
              <a:t>Простейшая реализация API на </a:t>
            </a:r>
            <a:r>
              <a:rPr lang="ru-RU" sz="1200" dirty="0" err="1"/>
              <a:t>FastAPI</a:t>
            </a:r>
            <a:r>
              <a:rPr lang="ru-RU" sz="1200" dirty="0"/>
              <a:t>.</a:t>
            </a:r>
          </a:p>
          <a:p>
            <a:pPr marL="171450" indent="-171450">
              <a:lnSpc>
                <a:spcPct val="100000"/>
              </a:lnSpc>
              <a:spcBef>
                <a:spcPts val="600"/>
              </a:spcBef>
              <a:spcAft>
                <a:spcPts val="300"/>
              </a:spcAft>
              <a:buFontTx/>
              <a:buChar char="-"/>
              <a:tabLst>
                <a:tab pos="266700" algn="l"/>
              </a:tabLst>
            </a:pPr>
            <a:r>
              <a:rPr lang="ru-RU" sz="1200" dirty="0"/>
              <a:t>README.MD файл, с инструкцией по запуску, краткой презентацией проекта, аргументами по выбору архитектуры, примерами использования API и краткими техническими деталями проекта в свободной форме.</a:t>
            </a:r>
          </a:p>
          <a:p>
            <a:endParaRPr lang="ru-RU" sz="1700"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5</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Введение</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4135332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Введение</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a:lnSpc>
                <a:spcPct val="100000"/>
              </a:lnSpc>
            </a:pPr>
            <a:r>
              <a:rPr lang="ru-RU" sz="1200" b="1" dirty="0"/>
              <a:t>Основной стек проекта:</a:t>
            </a:r>
          </a:p>
          <a:p>
            <a:pPr marL="171450" lvl="0" indent="-171450">
              <a:lnSpc>
                <a:spcPct val="100000"/>
              </a:lnSpc>
              <a:spcBef>
                <a:spcPts val="600"/>
              </a:spcBef>
              <a:spcAft>
                <a:spcPts val="300"/>
              </a:spcAft>
              <a:buFontTx/>
              <a:buChar char="-"/>
              <a:tabLst>
                <a:tab pos="266700" algn="l"/>
              </a:tabLst>
            </a:pPr>
            <a:r>
              <a:rPr lang="en-US" sz="1200" dirty="0"/>
              <a:t>IDE: </a:t>
            </a:r>
            <a:r>
              <a:rPr lang="ru-RU" sz="1200" dirty="0" err="1"/>
              <a:t>Jupyter</a:t>
            </a:r>
            <a:r>
              <a:rPr lang="ru-RU" sz="1200" dirty="0"/>
              <a:t> </a:t>
            </a:r>
            <a:r>
              <a:rPr lang="ru-RU" sz="1200" dirty="0" err="1"/>
              <a:t>Notebook</a:t>
            </a:r>
            <a:r>
              <a:rPr lang="ru-RU" sz="1200" dirty="0"/>
              <a:t> версии 7.3.2</a:t>
            </a:r>
          </a:p>
          <a:p>
            <a:pPr marL="171450" lvl="0" indent="-171450">
              <a:lnSpc>
                <a:spcPct val="100000"/>
              </a:lnSpc>
              <a:spcBef>
                <a:spcPts val="600"/>
              </a:spcBef>
              <a:spcAft>
                <a:spcPts val="300"/>
              </a:spcAft>
              <a:buFontTx/>
              <a:buChar char="-"/>
              <a:tabLst>
                <a:tab pos="266700" algn="l"/>
              </a:tabLst>
            </a:pPr>
            <a:r>
              <a:rPr lang="ru-RU" sz="1200" dirty="0"/>
              <a:t>Язык программирования: </a:t>
            </a:r>
            <a:r>
              <a:rPr lang="en-US" sz="1200" dirty="0"/>
              <a:t>Python</a:t>
            </a:r>
            <a:r>
              <a:rPr lang="ru-RU" sz="1200" dirty="0"/>
              <a:t> версии 3.13.2</a:t>
            </a:r>
          </a:p>
          <a:p>
            <a:pPr marL="171450" lvl="0" indent="-171450">
              <a:lnSpc>
                <a:spcPct val="100000"/>
              </a:lnSpc>
              <a:spcBef>
                <a:spcPts val="600"/>
              </a:spcBef>
              <a:spcAft>
                <a:spcPts val="300"/>
              </a:spcAft>
              <a:buFontTx/>
              <a:buChar char="-"/>
              <a:tabLst>
                <a:tab pos="266700" algn="l"/>
              </a:tabLst>
            </a:pPr>
            <a:r>
              <a:rPr lang="en-US" sz="1200" dirty="0" err="1"/>
              <a:t>Numpy</a:t>
            </a:r>
            <a:r>
              <a:rPr lang="ru-RU" sz="1200" dirty="0"/>
              <a:t>:</a:t>
            </a:r>
            <a:r>
              <a:rPr lang="en-US" sz="1200" dirty="0"/>
              <a:t> 2.1.0;</a:t>
            </a:r>
          </a:p>
          <a:p>
            <a:pPr marL="171450" lvl="0" indent="-171450">
              <a:lnSpc>
                <a:spcPct val="100000"/>
              </a:lnSpc>
              <a:spcBef>
                <a:spcPts val="600"/>
              </a:spcBef>
              <a:spcAft>
                <a:spcPts val="300"/>
              </a:spcAft>
              <a:buFontTx/>
              <a:buChar char="-"/>
              <a:tabLst>
                <a:tab pos="266700" algn="l"/>
              </a:tabLst>
            </a:pPr>
            <a:r>
              <a:rPr lang="en-US" sz="1200" dirty="0"/>
              <a:t>Pandas: 2.2.3;</a:t>
            </a:r>
          </a:p>
          <a:p>
            <a:pPr marL="171450" lvl="0" indent="-171450">
              <a:lnSpc>
                <a:spcPct val="100000"/>
              </a:lnSpc>
              <a:spcBef>
                <a:spcPts val="600"/>
              </a:spcBef>
              <a:spcAft>
                <a:spcPts val="300"/>
              </a:spcAft>
              <a:buFontTx/>
              <a:buChar char="-"/>
              <a:tabLst>
                <a:tab pos="266700" algn="l"/>
              </a:tabLst>
            </a:pPr>
            <a:r>
              <a:rPr lang="en-US" sz="1200" dirty="0"/>
              <a:t>Matplotlib: 3.10.1;</a:t>
            </a:r>
          </a:p>
          <a:p>
            <a:pPr marL="171450" lvl="0" indent="-171450">
              <a:lnSpc>
                <a:spcPct val="100000"/>
              </a:lnSpc>
              <a:spcBef>
                <a:spcPts val="600"/>
              </a:spcBef>
              <a:spcAft>
                <a:spcPts val="300"/>
              </a:spcAft>
              <a:buFontTx/>
              <a:buChar char="-"/>
              <a:tabLst>
                <a:tab pos="266700" algn="l"/>
              </a:tabLst>
            </a:pPr>
            <a:r>
              <a:rPr lang="en-US" sz="1200" dirty="0"/>
              <a:t>Seaborn: 0.13.2;</a:t>
            </a:r>
          </a:p>
          <a:p>
            <a:pPr marL="171450" lvl="0" indent="-171450">
              <a:lnSpc>
                <a:spcPct val="100000"/>
              </a:lnSpc>
              <a:spcBef>
                <a:spcPts val="600"/>
              </a:spcBef>
              <a:spcAft>
                <a:spcPts val="300"/>
              </a:spcAft>
              <a:buFontTx/>
              <a:buChar char="-"/>
              <a:tabLst>
                <a:tab pos="266700" algn="l"/>
              </a:tabLst>
            </a:pPr>
            <a:r>
              <a:rPr lang="en-US" sz="1200" dirty="0"/>
              <a:t>Folium: 0.19.5;</a:t>
            </a:r>
          </a:p>
          <a:p>
            <a:pPr marL="171450" lvl="0" indent="-171450">
              <a:lnSpc>
                <a:spcPct val="100000"/>
              </a:lnSpc>
              <a:spcBef>
                <a:spcPts val="600"/>
              </a:spcBef>
              <a:spcAft>
                <a:spcPts val="300"/>
              </a:spcAft>
              <a:buFontTx/>
              <a:buChar char="-"/>
              <a:tabLst>
                <a:tab pos="266700" algn="l"/>
              </a:tabLst>
            </a:pPr>
            <a:r>
              <a:rPr lang="en-US" sz="1200" dirty="0"/>
              <a:t>Scikit-learn: 1.6.1;</a:t>
            </a:r>
          </a:p>
          <a:p>
            <a:pPr marL="171450" lvl="0" indent="-171450">
              <a:lnSpc>
                <a:spcPct val="100000"/>
              </a:lnSpc>
              <a:spcBef>
                <a:spcPts val="600"/>
              </a:spcBef>
              <a:spcAft>
                <a:spcPts val="300"/>
              </a:spcAft>
              <a:buFontTx/>
              <a:buChar char="-"/>
              <a:tabLst>
                <a:tab pos="266700" algn="l"/>
              </a:tabLst>
            </a:pPr>
            <a:r>
              <a:rPr lang="en-US" sz="1200" dirty="0" err="1"/>
              <a:t>Xgboost</a:t>
            </a:r>
            <a:r>
              <a:rPr lang="en-US" sz="1200" dirty="0"/>
              <a:t>: 3.0.0;</a:t>
            </a:r>
            <a:endParaRPr lang="ru-RU" sz="1200" dirty="0"/>
          </a:p>
          <a:p>
            <a:pPr marL="171450" lvl="0" indent="-171450">
              <a:lnSpc>
                <a:spcPct val="100000"/>
              </a:lnSpc>
              <a:spcBef>
                <a:spcPts val="600"/>
              </a:spcBef>
              <a:spcAft>
                <a:spcPts val="300"/>
              </a:spcAft>
              <a:buFontTx/>
              <a:buChar char="-"/>
              <a:tabLst>
                <a:tab pos="266700" algn="l"/>
              </a:tabLst>
            </a:pPr>
            <a:r>
              <a:rPr lang="en-US" sz="1200" dirty="0" err="1"/>
              <a:t>PyTorch</a:t>
            </a:r>
            <a:r>
              <a:rPr lang="en-US" sz="1200" dirty="0"/>
              <a:t>: 2.6.0.</a:t>
            </a:r>
            <a:endParaRPr lang="ru-RU" sz="1200" dirty="0"/>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6</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Введение</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527679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Введение</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a:lnSpc>
                <a:spcPct val="100000"/>
              </a:lnSpc>
            </a:pPr>
            <a:r>
              <a:rPr lang="ru-RU" sz="1700" b="1" dirty="0"/>
              <a:t>Проект поделен на несколько этапов:</a:t>
            </a:r>
          </a:p>
          <a:p>
            <a:pPr marL="171450" lvl="0" indent="-171450">
              <a:lnSpc>
                <a:spcPct val="100000"/>
              </a:lnSpc>
              <a:spcBef>
                <a:spcPts val="600"/>
              </a:spcBef>
              <a:spcAft>
                <a:spcPts val="300"/>
              </a:spcAft>
              <a:buFontTx/>
              <a:buChar char="-"/>
              <a:tabLst>
                <a:tab pos="266700" algn="l"/>
              </a:tabLst>
            </a:pPr>
            <a:r>
              <a:rPr lang="ru-RU" sz="1700" dirty="0"/>
              <a:t>Разведочный анализ данных;</a:t>
            </a:r>
          </a:p>
          <a:p>
            <a:pPr marL="171450" lvl="0" indent="-171450">
              <a:lnSpc>
                <a:spcPct val="100000"/>
              </a:lnSpc>
              <a:spcBef>
                <a:spcPts val="600"/>
              </a:spcBef>
              <a:spcAft>
                <a:spcPts val="300"/>
              </a:spcAft>
              <a:buFontTx/>
              <a:buChar char="-"/>
              <a:tabLst>
                <a:tab pos="266700" algn="l"/>
              </a:tabLst>
            </a:pPr>
            <a:r>
              <a:rPr lang="ru-RU" sz="1700" dirty="0"/>
              <a:t>Отбор признаков;</a:t>
            </a:r>
          </a:p>
          <a:p>
            <a:pPr marL="171450" lvl="0" indent="-171450">
              <a:lnSpc>
                <a:spcPct val="100000"/>
              </a:lnSpc>
              <a:spcBef>
                <a:spcPts val="600"/>
              </a:spcBef>
              <a:spcAft>
                <a:spcPts val="300"/>
              </a:spcAft>
              <a:buFontTx/>
              <a:buChar char="-"/>
              <a:tabLst>
                <a:tab pos="266700" algn="l"/>
              </a:tabLst>
            </a:pPr>
            <a:r>
              <a:rPr lang="ru-RU" sz="1700" dirty="0"/>
              <a:t>Моделирование методами </a:t>
            </a:r>
            <a:r>
              <a:rPr lang="en-US" sz="1700" dirty="0"/>
              <a:t>ML/AI;</a:t>
            </a:r>
          </a:p>
          <a:p>
            <a:pPr marL="171450" lvl="0" indent="-171450">
              <a:lnSpc>
                <a:spcPct val="100000"/>
              </a:lnSpc>
              <a:spcBef>
                <a:spcPts val="600"/>
              </a:spcBef>
              <a:spcAft>
                <a:spcPts val="300"/>
              </a:spcAft>
              <a:buFontTx/>
              <a:buChar char="-"/>
              <a:tabLst>
                <a:tab pos="266700" algn="l"/>
              </a:tabLst>
            </a:pPr>
            <a:r>
              <a:rPr lang="ru-RU" sz="1700" dirty="0"/>
              <a:t>Оценка производительности отобранной модели;</a:t>
            </a:r>
          </a:p>
          <a:p>
            <a:pPr marL="171450" lvl="0" indent="-171450">
              <a:lnSpc>
                <a:spcPct val="100000"/>
              </a:lnSpc>
              <a:spcBef>
                <a:spcPts val="600"/>
              </a:spcBef>
              <a:spcAft>
                <a:spcPts val="300"/>
              </a:spcAft>
              <a:buFontTx/>
              <a:buChar char="-"/>
              <a:tabLst>
                <a:tab pos="266700" algn="l"/>
              </a:tabLst>
            </a:pPr>
            <a:r>
              <a:rPr lang="ru-RU" sz="1700" dirty="0"/>
              <a:t>Презентация результатов.</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7</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Введение</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3743315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D22D882-0AB0-D7CC-2028-F24988556CFD}"/>
              </a:ext>
            </a:extLst>
          </p:cNvPr>
          <p:cNvSpPr>
            <a:spLocks noGrp="1"/>
          </p:cNvSpPr>
          <p:nvPr>
            <p:ph type="title"/>
          </p:nvPr>
        </p:nvSpPr>
        <p:spPr>
          <a:xfrm>
            <a:off x="1154956" y="898072"/>
            <a:ext cx="8825657" cy="4174584"/>
          </a:xfrm>
        </p:spPr>
        <p:txBody>
          <a:bodyPr rtlCol="0"/>
          <a:lstStyle>
            <a:defPPr>
              <a:defRPr lang="ru-RU"/>
            </a:defPPr>
          </a:lstStyle>
          <a:p>
            <a:pPr rtl="0"/>
            <a:r>
              <a:rPr lang="ru-RU" dirty="0"/>
              <a:t>Разведочный анализ данных</a:t>
            </a:r>
          </a:p>
        </p:txBody>
      </p:sp>
      <p:sp>
        <p:nvSpPr>
          <p:cNvPr id="3" name="Текст 2">
            <a:extLst>
              <a:ext uri="{FF2B5EF4-FFF2-40B4-BE49-F238E27FC236}">
                <a16:creationId xmlns:a16="http://schemas.microsoft.com/office/drawing/2014/main" id="{18D791F6-17E5-A05E-27E8-5CE8F5737F96}"/>
              </a:ext>
            </a:extLst>
          </p:cNvPr>
          <p:cNvSpPr>
            <a:spLocks noGrp="1"/>
          </p:cNvSpPr>
          <p:nvPr>
            <p:ph type="body" idx="1"/>
          </p:nvPr>
        </p:nvSpPr>
        <p:spPr>
          <a:xfrm>
            <a:off x="1154955" y="5273202"/>
            <a:ext cx="8825658" cy="530697"/>
          </a:xfrm>
        </p:spPr>
        <p:txBody>
          <a:bodyPr rtlCol="0">
            <a:normAutofit/>
          </a:bodyPr>
          <a:lstStyle>
            <a:defPPr>
              <a:defRPr lang="ru-RU"/>
            </a:defPPr>
          </a:lstStyle>
          <a:p>
            <a:pPr rtl="0"/>
            <a:endParaRPr lang="ru-RU" dirty="0"/>
          </a:p>
        </p:txBody>
      </p:sp>
      <p:sp>
        <p:nvSpPr>
          <p:cNvPr id="6" name="Номер слайда 5">
            <a:extLst>
              <a:ext uri="{FF2B5EF4-FFF2-40B4-BE49-F238E27FC236}">
                <a16:creationId xmlns:a16="http://schemas.microsoft.com/office/drawing/2014/main" id="{9E887364-737B-EA8D-F6D8-BCE5B835303F}"/>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8</a:t>
            </a:fld>
            <a:endParaRPr lang="ru-RU" dirty="0"/>
          </a:p>
        </p:txBody>
      </p:sp>
    </p:spTree>
    <p:extLst>
      <p:ext uri="{BB962C8B-B14F-4D97-AF65-F5344CB8AC3E}">
        <p14:creationId xmlns:p14="http://schemas.microsoft.com/office/powerpoint/2010/main" val="2005836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320E77-B703-6F88-10F1-3B3ACF460737}"/>
              </a:ext>
            </a:extLst>
          </p:cNvPr>
          <p:cNvSpPr>
            <a:spLocks noGrp="1"/>
          </p:cNvSpPr>
          <p:nvPr>
            <p:ph type="title"/>
          </p:nvPr>
        </p:nvSpPr>
        <p:spPr>
          <a:xfrm>
            <a:off x="671254" y="-530861"/>
            <a:ext cx="9309359" cy="1653180"/>
          </a:xfrm>
        </p:spPr>
        <p:txBody>
          <a:bodyPr rtlCol="0"/>
          <a:lstStyle>
            <a:defPPr>
              <a:defRPr lang="ru-RU"/>
            </a:defPPr>
          </a:lstStyle>
          <a:p>
            <a:pPr rtl="0"/>
            <a:r>
              <a:rPr lang="ru-RU" dirty="0"/>
              <a:t>Разведочный анализ данных</a:t>
            </a:r>
          </a:p>
        </p:txBody>
      </p:sp>
      <p:sp>
        <p:nvSpPr>
          <p:cNvPr id="3" name="Текст 2">
            <a:extLst>
              <a:ext uri="{FF2B5EF4-FFF2-40B4-BE49-F238E27FC236}">
                <a16:creationId xmlns:a16="http://schemas.microsoft.com/office/drawing/2014/main" id="{44C3108E-9DDD-77B4-D7B1-3273511393CC}"/>
              </a:ext>
            </a:extLst>
          </p:cNvPr>
          <p:cNvSpPr>
            <a:spLocks noGrp="1"/>
          </p:cNvSpPr>
          <p:nvPr>
            <p:ph sz="quarter" idx="10"/>
          </p:nvPr>
        </p:nvSpPr>
        <p:spPr>
          <a:xfrm>
            <a:off x="671254" y="1199833"/>
            <a:ext cx="9926642" cy="4204271"/>
          </a:xfrm>
        </p:spPr>
        <p:txBody>
          <a:bodyPr rtlCol="0">
            <a:noAutofit/>
          </a:bodyPr>
          <a:lstStyle>
            <a:defPPr>
              <a:defRPr lang="ru-RU"/>
            </a:defPPr>
          </a:lstStyle>
          <a:p>
            <a:pPr rtl="0"/>
            <a:r>
              <a:rPr lang="ru-RU" sz="1700" dirty="0" err="1"/>
              <a:t>Exploratory</a:t>
            </a:r>
            <a:r>
              <a:rPr lang="ru-RU" sz="1700" dirty="0"/>
              <a:t> Data Analysis (Разведочный/Исследовательский Анализ Данных) - процесс анализа основных свойств, зависимостей, закономерностей, которые есть в данных. Его основная цель дать понимание того, с чем мы имеем дело. Данное понятие было введено Джоном </a:t>
            </a:r>
            <a:r>
              <a:rPr lang="ru-RU" sz="1700" dirty="0" err="1"/>
              <a:t>Тьюки</a:t>
            </a:r>
            <a:r>
              <a:rPr lang="ru-RU" sz="1700" dirty="0"/>
              <a:t> в 1977 году. Его общие цели включают в себя:</a:t>
            </a:r>
          </a:p>
          <a:p>
            <a:pPr marL="285750" indent="-285750" rtl="0">
              <a:lnSpc>
                <a:spcPct val="100000"/>
              </a:lnSpc>
              <a:buFontTx/>
              <a:buChar char="-"/>
            </a:pPr>
            <a:r>
              <a:rPr lang="ru-RU" dirty="0"/>
              <a:t>изучение закономерностей в данных;</a:t>
            </a:r>
          </a:p>
          <a:p>
            <a:pPr marL="285750" indent="-285750" rtl="0">
              <a:lnSpc>
                <a:spcPct val="100000"/>
              </a:lnSpc>
              <a:buFontTx/>
              <a:buChar char="-"/>
            </a:pPr>
            <a:r>
              <a:rPr lang="ru-RU" dirty="0"/>
              <a:t>выявление структуры данных; </a:t>
            </a:r>
          </a:p>
          <a:p>
            <a:pPr marL="285750" indent="-285750" rtl="0">
              <a:lnSpc>
                <a:spcPct val="100000"/>
              </a:lnSpc>
              <a:buFontTx/>
              <a:buChar char="-"/>
            </a:pPr>
            <a:r>
              <a:rPr lang="ru-RU" dirty="0"/>
              <a:t>выявить важные переменные для данной задачи; </a:t>
            </a:r>
          </a:p>
          <a:p>
            <a:pPr marL="285750" indent="-285750" rtl="0">
              <a:lnSpc>
                <a:spcPct val="100000"/>
              </a:lnSpc>
              <a:buFontTx/>
              <a:buChar char="-"/>
            </a:pPr>
            <a:r>
              <a:rPr lang="ru-RU" dirty="0"/>
              <a:t>выявить аномальные/экстремальные значения; </a:t>
            </a:r>
          </a:p>
          <a:p>
            <a:pPr marL="285750" indent="-285750" rtl="0">
              <a:lnSpc>
                <a:spcPct val="100000"/>
              </a:lnSpc>
              <a:buFontTx/>
              <a:buChar char="-"/>
            </a:pPr>
            <a:r>
              <a:rPr lang="ru-RU" dirty="0"/>
              <a:t>проверить основные гипотезы, которые были выдвинуты до или во время анализа данных;</a:t>
            </a:r>
          </a:p>
          <a:p>
            <a:pPr marL="285750" indent="-285750" rtl="0">
              <a:lnSpc>
                <a:spcPct val="100000"/>
              </a:lnSpc>
              <a:buFontTx/>
              <a:buChar char="-"/>
            </a:pPr>
            <a:r>
              <a:rPr lang="ru-RU" dirty="0"/>
              <a:t>определение </a:t>
            </a:r>
            <a:r>
              <a:rPr lang="ru-RU" dirty="0" err="1"/>
              <a:t>baseline'а</a:t>
            </a:r>
            <a:r>
              <a:rPr lang="ru-RU" dirty="0"/>
              <a:t> и построение базовой модели без тонкой настройки.</a:t>
            </a:r>
          </a:p>
        </p:txBody>
      </p:sp>
      <p:sp>
        <p:nvSpPr>
          <p:cNvPr id="6" name="Номер слайда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rtlCol="0"/>
          <a:lstStyle>
            <a:defPPr>
              <a:defRPr lang="ru-RU"/>
            </a:defPPr>
          </a:lstStyle>
          <a:p>
            <a:pPr rtl="0"/>
            <a:fld id="{D57F1E4F-1CFF-5643-939E-02111984F565}" type="slidenum">
              <a:rPr lang="ru-RU" smtClean="0"/>
              <a:pPr rtl="0"/>
              <a:t>9</a:t>
            </a:fld>
            <a:endParaRPr lang="ru-RU" dirty="0"/>
          </a:p>
        </p:txBody>
      </p:sp>
      <p:sp>
        <p:nvSpPr>
          <p:cNvPr id="4" name="TextBox 3">
            <a:extLst>
              <a:ext uri="{FF2B5EF4-FFF2-40B4-BE49-F238E27FC236}">
                <a16:creationId xmlns:a16="http://schemas.microsoft.com/office/drawing/2014/main" id="{C35EA42D-A22E-1977-7C6B-3F3F4461C8E5}"/>
              </a:ext>
            </a:extLst>
          </p:cNvPr>
          <p:cNvSpPr txBox="1"/>
          <p:nvPr/>
        </p:nvSpPr>
        <p:spPr>
          <a:xfrm>
            <a:off x="671254" y="6182167"/>
            <a:ext cx="2721169" cy="276999"/>
          </a:xfrm>
          <a:prstGeom prst="rect">
            <a:avLst/>
          </a:prstGeom>
          <a:noFill/>
        </p:spPr>
        <p:txBody>
          <a:bodyPr wrap="square" rtlCol="0">
            <a:spAutoFit/>
          </a:bodyPr>
          <a:lstStyle/>
          <a:p>
            <a:r>
              <a:rPr lang="ru-RU" sz="1200" dirty="0">
                <a:solidFill>
                  <a:schemeClr val="bg1">
                    <a:lumMod val="75000"/>
                    <a:lumOff val="25000"/>
                  </a:schemeClr>
                </a:solidFill>
                <a:ea typeface="+mj-ea"/>
                <a:cs typeface="+mj-cs"/>
              </a:rPr>
              <a:t>Разведочный анализ данных</a:t>
            </a:r>
            <a:endParaRPr lang="LID4096" sz="1200" dirty="0">
              <a:solidFill>
                <a:schemeClr val="bg1">
                  <a:lumMod val="75000"/>
                  <a:lumOff val="25000"/>
                </a:schemeClr>
              </a:solidFill>
              <a:ea typeface="+mj-ea"/>
              <a:cs typeface="+mj-cs"/>
            </a:endParaRPr>
          </a:p>
        </p:txBody>
      </p:sp>
    </p:spTree>
    <p:extLst>
      <p:ext uri="{BB962C8B-B14F-4D97-AF65-F5344CB8AC3E}">
        <p14:creationId xmlns:p14="http://schemas.microsoft.com/office/powerpoint/2010/main" val="154164626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Ион">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ustom 68">
      <a:majorFont>
        <a:latin typeface="Biome"/>
        <a:ea typeface=""/>
        <a:cs typeface=""/>
      </a:majorFont>
      <a:minorFont>
        <a:latin typeface="Century Gothic"/>
        <a:ea typeface=""/>
        <a:cs typeface=""/>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TM78148557_Win32_SL_V13" id="{568E52B1-822A-41EB-BE6D-702A4C4585E5}" vid="{557526E6-88EA-4959-A9E8-5DE4B22F20CE}"/>
    </a:ext>
  </a:extLst>
</a:theme>
</file>

<file path=ppt/theme/theme2.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96C8CCD9-F6FE-4B38-9404-AB52142146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C1865C7-9EE7-4714-A46D-39557B785CD6}">
  <ds:schemaRefs>
    <ds:schemaRef ds:uri="http://schemas.microsoft.com/sharepoint/v3/contenttype/forms"/>
  </ds:schemaRefs>
</ds:datastoreItem>
</file>

<file path=customXml/itemProps3.xml><?xml version="1.0" encoding="utf-8"?>
<ds:datastoreItem xmlns:ds="http://schemas.openxmlformats.org/officeDocument/2006/customXml" ds:itemID="{57B9EABA-A22D-431D-A3B4-13E54F6F2FC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580</TotalTime>
  <Words>3910</Words>
  <Application>Microsoft Office PowerPoint</Application>
  <PresentationFormat>Широкоэкранный</PresentationFormat>
  <Paragraphs>489</Paragraphs>
  <Slides>42</Slides>
  <Notes>42</Notes>
  <HiddenSlides>0</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42</vt:i4>
      </vt:variant>
    </vt:vector>
  </HeadingPairs>
  <TitlesOfParts>
    <vt:vector size="51" baseType="lpstr">
      <vt:lpstr>Aptos</vt:lpstr>
      <vt:lpstr>Arial</vt:lpstr>
      <vt:lpstr>Biome</vt:lpstr>
      <vt:lpstr>Calibri</vt:lpstr>
      <vt:lpstr>Century Gothic</vt:lpstr>
      <vt:lpstr>Times New Roman</vt:lpstr>
      <vt:lpstr>var(--jp-code-font-family)</vt:lpstr>
      <vt:lpstr>Wingdings 3</vt:lpstr>
      <vt:lpstr>Ион</vt:lpstr>
      <vt:lpstr>Презентация Результатов анализа</vt:lpstr>
      <vt:lpstr>Оглавление</vt:lpstr>
      <vt:lpstr>введение</vt:lpstr>
      <vt:lpstr>введение</vt:lpstr>
      <vt:lpstr>Введение</vt:lpstr>
      <vt:lpstr>Введение</vt:lpstr>
      <vt:lpstr>Введение</vt:lpstr>
      <vt:lpstr>Разведочный анализ данных</vt:lpstr>
      <vt:lpstr>Разведочный анализ данных</vt:lpstr>
      <vt:lpstr>Разведочный анализ данных</vt:lpstr>
      <vt:lpstr>Разведочный анализ данных</vt:lpstr>
      <vt:lpstr>Разведочный анализ данных</vt:lpstr>
      <vt:lpstr>Разведочный анализ данных</vt:lpstr>
      <vt:lpstr>Разведочный анализ данных</vt:lpstr>
      <vt:lpstr>Разведочный анализ данных</vt:lpstr>
      <vt:lpstr>Разведочный анализ данных</vt:lpstr>
      <vt:lpstr>Разведочный анализ данных</vt:lpstr>
      <vt:lpstr>Разведочный анализ данных</vt:lpstr>
      <vt:lpstr>Разведочный анализ данных</vt:lpstr>
      <vt:lpstr>Разведочный анализ данных</vt:lpstr>
      <vt:lpstr>Разведочный анализ данных</vt:lpstr>
      <vt:lpstr>Разведочный анализ данных</vt:lpstr>
      <vt:lpstr>Отбор признаков</vt:lpstr>
      <vt:lpstr>Отбор признаков</vt:lpstr>
      <vt:lpstr>Отбор признаков</vt:lpstr>
      <vt:lpstr>Моделирование методами ML/AI</vt:lpstr>
      <vt:lpstr>Моделирование методами ML/AI</vt:lpstr>
      <vt:lpstr>Моделирование методами ML/AI</vt:lpstr>
      <vt:lpstr>Моделирование методами ML/AI</vt:lpstr>
      <vt:lpstr>Моделирование методами ML/AI</vt:lpstr>
      <vt:lpstr>Моделирование методами ML/AI</vt:lpstr>
      <vt:lpstr>Моделирование методами ML/AI</vt:lpstr>
      <vt:lpstr>Моделирование методами ML/AI</vt:lpstr>
      <vt:lpstr>Моделирование методами ML/AI</vt:lpstr>
      <vt:lpstr>Моделирование методами ML/AI</vt:lpstr>
      <vt:lpstr>Моделирование методами ML/AI</vt:lpstr>
      <vt:lpstr>Моделирование методами ML/AI</vt:lpstr>
      <vt:lpstr>Моделирование методами ML/AI</vt:lpstr>
      <vt:lpstr>Оценка производительности модели</vt:lpstr>
      <vt:lpstr>Моделирование методами ML/AI</vt:lpstr>
      <vt:lpstr>Моделирование методами ML/AI</vt:lpstr>
      <vt:lpstr>Спасибо</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Skakov Dan</dc:creator>
  <cp:lastModifiedBy>Skakov Dan</cp:lastModifiedBy>
  <cp:revision>42</cp:revision>
  <dcterms:created xsi:type="dcterms:W3CDTF">2024-01-28T19:44:07Z</dcterms:created>
  <dcterms:modified xsi:type="dcterms:W3CDTF">2025-04-07T12:22:57Z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